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6" r:id="rId4"/>
  </p:sldMasterIdLst>
  <p:notesMasterIdLst>
    <p:notesMasterId r:id="rId30"/>
  </p:notesMasterIdLst>
  <p:sldIdLst>
    <p:sldId id="256" r:id="rId5"/>
    <p:sldId id="273" r:id="rId6"/>
    <p:sldId id="268" r:id="rId7"/>
    <p:sldId id="264" r:id="rId8"/>
    <p:sldId id="283" r:id="rId9"/>
    <p:sldId id="284" r:id="rId10"/>
    <p:sldId id="259" r:id="rId11"/>
    <p:sldId id="278" r:id="rId12"/>
    <p:sldId id="329" r:id="rId13"/>
    <p:sldId id="292" r:id="rId14"/>
    <p:sldId id="287" r:id="rId15"/>
    <p:sldId id="347" r:id="rId16"/>
    <p:sldId id="348" r:id="rId17"/>
    <p:sldId id="357" r:id="rId18"/>
    <p:sldId id="351" r:id="rId19"/>
    <p:sldId id="354" r:id="rId20"/>
    <p:sldId id="355" r:id="rId21"/>
    <p:sldId id="356" r:id="rId22"/>
    <p:sldId id="349" r:id="rId23"/>
    <p:sldId id="352" r:id="rId24"/>
    <p:sldId id="353" r:id="rId25"/>
    <p:sldId id="358" r:id="rId26"/>
    <p:sldId id="270" r:id="rId27"/>
    <p:sldId id="271" r:id="rId28"/>
    <p:sldId id="26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Ball (MSR)" initials="TB("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4352" autoAdjust="0"/>
  </p:normalViewPr>
  <p:slideViewPr>
    <p:cSldViewPr snapToGrid="0">
      <p:cViewPr varScale="1">
        <p:scale>
          <a:sx n="155" d="100"/>
          <a:sy n="155" d="100"/>
        </p:scale>
        <p:origin x="24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37B04-0BFF-4188-AE10-E77C3C5257C8}"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812AB-5628-4651-8D09-D6AFA5E40279}" type="slidenum">
              <a:rPr lang="en-US" smtClean="0"/>
              <a:t>‹#›</a:t>
            </a:fld>
            <a:endParaRPr lang="en-US"/>
          </a:p>
        </p:txBody>
      </p:sp>
    </p:spTree>
    <p:extLst>
      <p:ext uri="{BB962C8B-B14F-4D97-AF65-F5344CB8AC3E}">
        <p14:creationId xmlns:p14="http://schemas.microsoft.com/office/powerpoint/2010/main" val="237284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research.microsoft.com/~tball/" TargetMode="External"/><Relationship Id="rId7" Type="http://schemas.openxmlformats.org/officeDocument/2006/relationships/hyperlink" Target="https://na01.safelinks.protection.outlook.com/?url=http://www.makecode.com/&amp;data=02|01|tball@microsoft.com|b98a7e7f1e354caab0e308d4eb4d6740|72f988bf86f141af91ab2d7cd011db47|1|0|636392165060575694&amp;sdata=fgnNM4MTHI/ja4V93YkJcfYbqnD98VeBGM%2Bolss0pRo%3D&amp;reserved=0"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github.com/microsoft/pxt" TargetMode="External"/><Relationship Id="rId5" Type="http://schemas.openxmlformats.org/officeDocument/2006/relationships/hyperlink" Target="https://github.com/lancaster-university/codal" TargetMode="External"/><Relationship Id="rId4" Type="http://schemas.openxmlformats.org/officeDocument/2006/relationships/hyperlink" Target="http://www.makecod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akecode.adafruit.com/brows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Title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MakeCode: from C++  to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(and Back)</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Thomas Ball, Principal Researcher, Microsoft Research</a:t>
            </a:r>
          </a:p>
          <a:p>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http://research.microsoft.com/~tball/</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Abstract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Across the globe, it is now commonplace for educators to engage in the making (design and development) of embedded systems in the classroom to motivate and excite their students. This new domain brings its own set of unique requirements. Historically, embedded systems development requires knowledge of languages such as C and C++, local installation of compilation toolchains, device drivers and applications. For students and educators, these requirements introduce unnecessary barriers and restrictions.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 the last two years, Microsoft has invested in a new web-based programming platform for embedded systems in education, called Microsoft MakeCode (</a:t>
            </a:r>
            <a:r>
              <a:rPr lang="en-US" sz="1200" u="sng" kern="1200" dirty="0">
                <a:solidFill>
                  <a:schemeClr val="tx1"/>
                </a:solidFill>
                <a:effectLst/>
                <a:latin typeface="+mn-lt"/>
                <a:ea typeface="+mn-ea"/>
                <a:cs typeface="+mn-cs"/>
                <a:hlinkClick r:id="rId4"/>
              </a:rPr>
              <a:t>www.makecode.com</a:t>
            </a:r>
            <a:r>
              <a:rPr lang="en-US" sz="1200" kern="1200" dirty="0">
                <a:solidFill>
                  <a:schemeClr val="tx1"/>
                </a:solidFill>
                <a:effectLst/>
                <a:latin typeface="+mn-lt"/>
                <a:ea typeface="+mn-ea"/>
                <a:cs typeface="+mn-cs"/>
              </a:rPr>
              <a:t>), in partnership with Lancaster University, who created the C++ Component-oriented Device Abstraction Layer (</a:t>
            </a:r>
            <a:r>
              <a:rPr lang="en-US" sz="1200" u="sng" kern="1200" dirty="0">
                <a:solidFill>
                  <a:schemeClr val="tx1"/>
                </a:solidFill>
                <a:effectLst/>
                <a:latin typeface="+mn-lt"/>
                <a:ea typeface="+mn-ea"/>
                <a:cs typeface="+mn-cs"/>
                <a:hlinkClick r:id="rId5"/>
              </a:rPr>
              <a:t>https://github.com/lancaster-university/codal</a:t>
            </a:r>
            <a:r>
              <a:rPr lang="en-US" sz="1200" kern="1200" dirty="0">
                <a:solidFill>
                  <a:schemeClr val="tx1"/>
                </a:solidFill>
                <a:effectLst/>
                <a:latin typeface="+mn-lt"/>
                <a:ea typeface="+mn-ea"/>
                <a:cs typeface="+mn-cs"/>
              </a:rPr>
              <a:t>). In this talk, I’ll describe the design principles behind MakeCode and CODAL and our experience with it to date. In particular, I’ll describe how our stack exposes C++ in the browser via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programming APIs, with an in-browser compiler tool chain that produces executable files without the need for a C++ compiler in the core end-user experience.  MakeCode is open source at </a:t>
            </a:r>
            <a:r>
              <a:rPr lang="en-US" sz="1200" u="sng" kern="1200" dirty="0">
                <a:solidFill>
                  <a:schemeClr val="tx1"/>
                </a:solidFill>
                <a:effectLst/>
                <a:latin typeface="+mn-lt"/>
                <a:ea typeface="+mn-ea"/>
                <a:cs typeface="+mn-cs"/>
                <a:hlinkClick r:id="rId6"/>
              </a:rPr>
              <a:t>http://github.com/microsoft/pxt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Bio</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Thomas (Tom) Ball is a principal researcher and manager at Microsoft Research. In 1999, He initiated the influential SLAM software model-checking project with Sriram Rajamani, which led to the creation of the Static Driver Verifier tool for finding defects in Windows device drivers. Tom is a 2011 ACM Fellow for ‘contributions to software analysis and defect detection’. As a manager, he has nurtured research areas such as automated theorem proving, program testing/verification and empirical software engineering. His current focus is the </a:t>
            </a:r>
            <a:r>
              <a:rPr lang="en-US" sz="1200" u="sng" kern="1200" dirty="0">
                <a:solidFill>
                  <a:schemeClr val="tx1"/>
                </a:solidFill>
                <a:effectLst/>
                <a:latin typeface="+mn-lt"/>
                <a:ea typeface="+mn-ea"/>
                <a:cs typeface="+mn-cs"/>
                <a:hlinkClick r:id="rId7"/>
              </a:rPr>
              <a:t>Microsoft </a:t>
            </a:r>
            <a:r>
              <a:rPr lang="en-US" sz="1200" u="sng" kern="1200" dirty="0" err="1">
                <a:solidFill>
                  <a:schemeClr val="tx1"/>
                </a:solidFill>
                <a:effectLst/>
                <a:latin typeface="+mn-lt"/>
                <a:ea typeface="+mn-ea"/>
                <a:cs typeface="+mn-cs"/>
                <a:hlinkClick r:id="rId7"/>
              </a:rPr>
              <a:t>Makecode</a:t>
            </a:r>
            <a:r>
              <a:rPr lang="en-US" sz="1200" u="sng" kern="1200" dirty="0">
                <a:solidFill>
                  <a:schemeClr val="tx1"/>
                </a:solidFill>
                <a:effectLst/>
                <a:latin typeface="+mn-lt"/>
                <a:ea typeface="+mn-ea"/>
                <a:cs typeface="+mn-cs"/>
                <a:hlinkClick r:id="rId7"/>
              </a:rPr>
              <a:t> platform</a:t>
            </a:r>
            <a:r>
              <a:rPr lang="en-US" sz="1200" kern="1200" dirty="0">
                <a:solidFill>
                  <a:schemeClr val="tx1"/>
                </a:solidFill>
                <a:effectLst/>
                <a:latin typeface="+mn-lt"/>
                <a:ea typeface="+mn-ea"/>
                <a:cs typeface="+mn-cs"/>
              </a:rPr>
              <a:t> for programming with physical computers.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a:t>
            </a:fld>
            <a:endParaRPr lang="en-US"/>
          </a:p>
        </p:txBody>
      </p:sp>
    </p:spTree>
    <p:extLst>
      <p:ext uri="{BB962C8B-B14F-4D97-AF65-F5344CB8AC3E}">
        <p14:creationId xmlns:p14="http://schemas.microsoft.com/office/powerpoint/2010/main" val="3816840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30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314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14</a:t>
            </a:fld>
            <a:endParaRPr lang="en-US"/>
          </a:p>
        </p:txBody>
      </p:sp>
    </p:spTree>
    <p:extLst>
      <p:ext uri="{BB962C8B-B14F-4D97-AF65-F5344CB8AC3E}">
        <p14:creationId xmlns:p14="http://schemas.microsoft.com/office/powerpoint/2010/main" val="3197733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25</a:t>
            </a:fld>
            <a:endParaRPr lang="en-US"/>
          </a:p>
        </p:txBody>
      </p:sp>
    </p:spTree>
    <p:extLst>
      <p:ext uri="{BB962C8B-B14F-4D97-AF65-F5344CB8AC3E}">
        <p14:creationId xmlns:p14="http://schemas.microsoft.com/office/powerpoint/2010/main" val="2531049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66325"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663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3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659DE-91A1-4C79-A3B6-3EFB1DF6A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of </a:t>
            </a:r>
            <a:r>
              <a:rPr lang="en-US" dirty="0" err="1"/>
              <a:t>adafruit</a:t>
            </a:r>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4</a:t>
            </a:fld>
            <a:endParaRPr lang="en-US"/>
          </a:p>
        </p:txBody>
      </p:sp>
    </p:spTree>
    <p:extLst>
      <p:ext uri="{BB962C8B-B14F-4D97-AF65-F5344CB8AC3E}">
        <p14:creationId xmlns:p14="http://schemas.microsoft.com/office/powerpoint/2010/main" val="304501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67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based editor:</a:t>
            </a:r>
            <a:r>
              <a:rPr lang="en-US" dirty="0"/>
              <a:t> nothing to install</a:t>
            </a:r>
          </a:p>
          <a:p>
            <a:r>
              <a:rPr lang="en-US" b="1" dirty="0"/>
              <a:t>cross platform:</a:t>
            </a:r>
            <a:r>
              <a:rPr lang="en-US" dirty="0"/>
              <a:t> works in </a:t>
            </a:r>
            <a:r>
              <a:rPr lang="en-US" dirty="0">
                <a:hlinkClick r:id="rId3"/>
              </a:rPr>
              <a:t>most modern browsers</a:t>
            </a:r>
            <a:r>
              <a:rPr lang="en-US" dirty="0"/>
              <a:t> from tiny phone to giant touch screens</a:t>
            </a:r>
          </a:p>
          <a:p>
            <a:r>
              <a:rPr lang="en-US" b="1" dirty="0"/>
              <a:t>compilation in the browser:</a:t>
            </a:r>
            <a:r>
              <a:rPr lang="en-US" dirty="0"/>
              <a:t> the compiler runs in your browser, it's fast and works offline</a:t>
            </a:r>
          </a:p>
          <a:p>
            <a:r>
              <a:rPr lang="en-US" b="1" dirty="0"/>
              <a:t>blocks + JavaScript:</a:t>
            </a:r>
            <a:r>
              <a:rPr lang="en-US" dirty="0"/>
              <a:t> drag and drop blocks or type JavaScript, </a:t>
            </a:r>
            <a:r>
              <a:rPr lang="en-US" dirty="0" err="1"/>
              <a:t>MakeCode</a:t>
            </a:r>
            <a:r>
              <a:rPr lang="en-US" dirty="0"/>
              <a:t> let's you go back and forth between the two.</a:t>
            </a:r>
          </a:p>
          <a:p>
            <a:r>
              <a:rPr lang="en-US" b="1" dirty="0"/>
              <a:t>works offline:</a:t>
            </a:r>
            <a:r>
              <a:rPr lang="en-US" dirty="0"/>
              <a:t> once you've loaded the editor, it stays cached in your browser.</a:t>
            </a:r>
          </a:p>
          <a:p>
            <a:r>
              <a:rPr lang="en-US" b="1" dirty="0"/>
              <a:t>event based runtime: </a:t>
            </a:r>
            <a:r>
              <a:rPr lang="en-US" dirty="0"/>
              <a:t>easily respond to button clicks, shake gestures and more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3ABAD3-BFD5-4264-84E9-9DEA544B232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121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07B097-042E-4797-BD8D-18FE4D359EC0}" type="slidenum">
              <a:rPr lang="en-US" smtClean="0"/>
              <a:t>8</a:t>
            </a:fld>
            <a:endParaRPr lang="en-US"/>
          </a:p>
        </p:txBody>
      </p:sp>
    </p:spTree>
    <p:extLst>
      <p:ext uri="{BB962C8B-B14F-4D97-AF65-F5344CB8AC3E}">
        <p14:creationId xmlns:p14="http://schemas.microsoft.com/office/powerpoint/2010/main" val="3189591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203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BEB7-8CF9-4802-8B61-E9A110EC28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55B20C-1B18-4CCD-9202-C795758DB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B533EE-975A-4E34-AE96-2FFFFAC7A66A}"/>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E852E278-0797-4196-9C6C-1ADF74F7B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6E2FB-340F-4261-8251-B97F29FE4561}"/>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36145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AA46-59BE-4974-A29B-3C46043FA0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1D6E24-09D8-4127-82EC-8623CB4092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A2D32-6F27-4491-BA90-2988604EB9D2}"/>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1B88E3C2-28E4-4FD0-AEF1-962A00BEF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F7BA1-D02F-4AA3-805D-0444F0C4E7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411455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1B641-989E-460C-B0CE-859FEB83C7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5AA5C6-CDD0-463C-AA85-95014CB173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820FC-6AB1-49F5-B83C-FFD68439C792}"/>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28633CB9-FA56-4CF6-9670-BED206E4E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0F2E7-33F8-4632-90F2-5FD37C6C09C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17569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1498-D0D8-4CA4-9BA5-DA0C2EEA9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6541A-FBEB-4F31-980D-60EAAF0D55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C23225-F58F-4A2C-BF42-C1076270FB1A}"/>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DD7FD007-0D1C-464F-89ED-A5DDE5C74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3E88A-0071-4AF2-92C6-F04B0014422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863021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8770-36CD-4621-A6FF-B660BDEB6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9E3B6F-C968-4927-8A11-1895381A53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C7829-EFB6-4ECC-A906-64752BD0998D}"/>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7FF77ABE-9E26-4C26-89C8-F63C06DF0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2A012-7753-4D05-99ED-EFE94DC21B4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513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E53E-7A95-41B5-99A6-5618849E08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75981-BD22-4AED-850F-8139AF092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08DDDC-48D4-4963-993C-B46C0C40D37C}"/>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AEB9976C-2112-40FB-9C73-32D3B6C38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6E412-8BBE-4C0D-BA54-ABC08E0DA12C}"/>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260508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274C-BA9C-4226-A1A3-7995423C60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891B91-DE0B-46FA-823E-6A35DBD62C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0B208A-5362-4C3D-9A36-8BE213785C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5C6A2E-62E1-40A1-A57B-69D384D0F69E}"/>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6" name="Footer Placeholder 5">
            <a:extLst>
              <a:ext uri="{FF2B5EF4-FFF2-40B4-BE49-F238E27FC236}">
                <a16:creationId xmlns:a16="http://schemas.microsoft.com/office/drawing/2014/main" id="{EEB42E96-383F-4DDB-9218-07979FF88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F56A3-AF42-43D6-B3E9-87F12A7C619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1096068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B62B-E7B6-4FE4-99A7-100C99127B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E11B65-7D2C-44B1-A439-F95CC0A8C1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713625-F5FD-458C-B102-C9955D8BD2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18377E-12ED-4054-B7A8-6AD5D109D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EA661-1815-4EA2-8951-956943FB6D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E5A255-EC14-4D78-8ED8-468AC3532A2E}"/>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8" name="Footer Placeholder 7">
            <a:extLst>
              <a:ext uri="{FF2B5EF4-FFF2-40B4-BE49-F238E27FC236}">
                <a16:creationId xmlns:a16="http://schemas.microsoft.com/office/drawing/2014/main" id="{A92628B2-252C-45B3-ADF1-4E9E70A4E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81EBB-CE8E-4F22-84EE-740D96A3B2E1}"/>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54834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501E-995C-455D-B43D-61D8BDBC5A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73C916-C2C4-4962-B0EC-A68FA13B6A03}"/>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4" name="Footer Placeholder 3">
            <a:extLst>
              <a:ext uri="{FF2B5EF4-FFF2-40B4-BE49-F238E27FC236}">
                <a16:creationId xmlns:a16="http://schemas.microsoft.com/office/drawing/2014/main" id="{1E1668B7-A494-4041-BB39-537F27908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D66068-A0EB-477C-8DAE-748603D6C83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689628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A13C5-30ED-4BEE-B7DD-8626D6E5A510}"/>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3" name="Footer Placeholder 2">
            <a:extLst>
              <a:ext uri="{FF2B5EF4-FFF2-40B4-BE49-F238E27FC236}">
                <a16:creationId xmlns:a16="http://schemas.microsoft.com/office/drawing/2014/main" id="{F0E06620-CB2C-42E5-B7B2-264923FF80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625FC-F322-4233-AFF8-708F4D7A7D27}"/>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153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ABBE-1478-4EC1-9810-37A5C078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EFDD05-E8D1-4F2E-B73C-690AB28C2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8A3F2-645E-4A85-B79D-B2156715E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4CC1EB-9AF2-4341-8390-9D295C1064A9}"/>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6" name="Footer Placeholder 5">
            <a:extLst>
              <a:ext uri="{FF2B5EF4-FFF2-40B4-BE49-F238E27FC236}">
                <a16:creationId xmlns:a16="http://schemas.microsoft.com/office/drawing/2014/main" id="{3B886AAB-6A11-4F7C-9AEB-43BC46387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8DAD9-C99C-41FC-8FE5-C9C17BEF2EEE}"/>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90522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BB54-1C03-4BBB-9E7E-F45FEBB0C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B35E2-931D-4454-BD21-DA98C5CC35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F7D7B-2607-49B6-937D-9A1CBF59792F}"/>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D22566CC-34AF-44EC-BE42-C85CCDA3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C06A6-F661-4A7D-84DB-D2EE104A4ED3}"/>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132128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51E4-3714-498E-81F1-F64FFE03C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110450-0CF3-45F2-8520-E6104B9F7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1EB633-0EA0-4A7D-8021-569D604DD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2D8C33-C9F7-4203-A230-0F2AD4764458}"/>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6" name="Footer Placeholder 5">
            <a:extLst>
              <a:ext uri="{FF2B5EF4-FFF2-40B4-BE49-F238E27FC236}">
                <a16:creationId xmlns:a16="http://schemas.microsoft.com/office/drawing/2014/main" id="{CAD3981B-900E-4B7C-98CD-7A2BB8E6B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55FC3-82A5-46B3-B477-FDBA92843C9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763421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A3E6-34D7-4E0E-A3CE-6448859C3A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BEC652-A84A-46F2-A03F-D067403A1A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12401-7910-46EA-A6A4-55E66EA8C485}"/>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D1631FFD-869A-4C3C-9BC9-30F5971ED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6FFBC-6C62-4E57-86F4-522F5268029D}"/>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4089016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DFA82-3902-4A3C-A3C4-416EEB288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4FA51E-4891-4C8E-9103-62F3B74755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1F85B-F021-482B-9EE0-E64E20E449D0}"/>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871ED954-F4F3-4368-97ED-61BC0BC63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0F3A7-DE0F-4AFD-94CE-BF1053826298}"/>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3937669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68548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584AEC-FD8A-441E-883F-A9A26D770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404" t="38408" r="9615"/>
          <a:stretch/>
        </p:blipFill>
        <p:spPr>
          <a:xfrm>
            <a:off x="0" y="0"/>
            <a:ext cx="12192001" cy="6858000"/>
          </a:xfrm>
          <a:prstGeom prst="rect">
            <a:avLst/>
          </a:prstGeom>
        </p:spPr>
      </p:pic>
      <p:pic>
        <p:nvPicPr>
          <p:cNvPr id="10" name="Picture 9"/>
          <p:cNvPicPr>
            <a:picLocks noChangeAspect="1"/>
          </p:cNvPicPr>
          <p:nvPr userDrawn="1"/>
        </p:nvPicPr>
        <p:blipFill>
          <a:blip r:embed="rId3"/>
          <a:stretch>
            <a:fillRect/>
          </a:stretch>
        </p:blipFill>
        <p:spPr>
          <a:xfrm>
            <a:off x="1335674" y="183170"/>
            <a:ext cx="1424426" cy="304828"/>
          </a:xfrm>
          <a:prstGeom prst="rect">
            <a:avLst/>
          </a:prstGeom>
        </p:spPr>
      </p:pic>
      <p:sp>
        <p:nvSpPr>
          <p:cNvPr id="9" name="Title 1"/>
          <p:cNvSpPr>
            <a:spLocks noGrp="1"/>
          </p:cNvSpPr>
          <p:nvPr>
            <p:ph type="title" hasCustomPrompt="1"/>
          </p:nvPr>
        </p:nvSpPr>
        <p:spPr bwMode="auto">
          <a:xfrm>
            <a:off x="1337292" y="4506371"/>
            <a:ext cx="6274911" cy="1793104"/>
          </a:xfrm>
          <a:noFill/>
        </p:spPr>
        <p:txBody>
          <a:bodyPr lIns="146304" tIns="91440" rIns="146304" bIns="91440" anchor="t" anchorCtr="0"/>
          <a:lstStyle>
            <a:lvl1pPr>
              <a:defRPr sz="4705" spc="-98" baseline="0">
                <a:gradFill>
                  <a:gsLst>
                    <a:gs pos="88535">
                      <a:srgbClr val="FFFFFF"/>
                    </a:gs>
                    <a:gs pos="66879">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335673" y="5849690"/>
            <a:ext cx="6276530" cy="651821"/>
          </a:xfrm>
        </p:spPr>
        <p:txBody>
          <a:bodyPr wrap="square" lIns="164592" tIns="109728" rIns="164592" bIns="109728">
            <a:spAutoFit/>
          </a:bodyPr>
          <a:lstStyle>
            <a:lvl1pPr marL="0" indent="0">
              <a:spcBef>
                <a:spcPts val="0"/>
              </a:spcBef>
              <a:buNone/>
              <a:defRPr sz="3137">
                <a:gradFill>
                  <a:gsLst>
                    <a:gs pos="88535">
                      <a:srgbClr val="FFFFFF"/>
                    </a:gs>
                    <a:gs pos="66879">
                      <a:srgbClr val="FFFFFF"/>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504315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81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43727" t="10753" b="4909"/>
          <a:stretch/>
        </p:blipFill>
        <p:spPr>
          <a:xfrm>
            <a:off x="5330488" y="0"/>
            <a:ext cx="6859782" cy="6858000"/>
          </a:xfrm>
          <a:prstGeom prst="rect">
            <a:avLst/>
          </a:prstGeom>
        </p:spPr>
      </p:pic>
    </p:spTree>
    <p:extLst>
      <p:ext uri="{BB962C8B-B14F-4D97-AF65-F5344CB8AC3E}">
        <p14:creationId xmlns:p14="http://schemas.microsoft.com/office/powerpoint/2010/main" val="31666852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59359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6443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086215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CAD9-E449-4969-AE0B-C61E7941C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08526-2D4D-49F8-8437-A0C896C07D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A9A9B4-C59B-411D-974F-456D48A46C4C}"/>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D739FF0E-AAD2-4096-8BB3-78F076940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3E807-AB18-4EA7-A83E-104FCCAAEF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766825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561676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6425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0127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2227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643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1978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40938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109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48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8852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0677-DAE7-4B76-9B43-4783FAFDF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FFEA3-624E-4A1E-BF5B-3DBA244EA0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8BF91-539B-426A-979B-EFE45BA6D9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6E5997-F732-45A5-94C9-D1B83BE42D56}"/>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6" name="Footer Placeholder 5">
            <a:extLst>
              <a:ext uri="{FF2B5EF4-FFF2-40B4-BE49-F238E27FC236}">
                <a16:creationId xmlns:a16="http://schemas.microsoft.com/office/drawing/2014/main" id="{EFB86B6E-BD83-4E60-A361-646334DFE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BF21-4152-43D2-A12B-0A60E6ECDF9B}"/>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3829115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61508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406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15656"/>
          <a:stretch/>
        </p:blipFill>
        <p:spPr>
          <a:xfrm>
            <a:off x="0" y="1556"/>
            <a:ext cx="12192000" cy="6856444"/>
          </a:xfrm>
          <a:prstGeom prst="rect">
            <a:avLst/>
          </a:prstGeom>
        </p:spPr>
      </p:pic>
      <p:sp>
        <p:nvSpPr>
          <p:cNvPr id="2" name="Rectangle 1"/>
          <p:cNvSpPr/>
          <p:nvPr userDrawn="1"/>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2289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06230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2200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18897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0073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3947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6845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582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C7ED-3EB6-4E69-80EC-BB9C174638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8CD743-4269-451C-B9CD-16E35FD3E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9149B0-A069-4B2E-9E12-C9C8EE5F96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F99CBE-5D3C-4404-95CC-A00A1E431E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C3F09A-4DB3-47AB-A047-9DD3E710DB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E2BB69-348B-473C-8527-C70D705B909B}"/>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8" name="Footer Placeholder 7">
            <a:extLst>
              <a:ext uri="{FF2B5EF4-FFF2-40B4-BE49-F238E27FC236}">
                <a16:creationId xmlns:a16="http://schemas.microsoft.com/office/drawing/2014/main" id="{F8612FB8-DAE0-4192-9564-4DCD5247E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FE832-04C3-4EB2-ABC8-FB13FECA034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363822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8714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2094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7654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2695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3071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8465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29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3176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153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5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68A-7D14-4F14-AE16-E746613A11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3B17D2-F9E1-402B-8C92-91D437963D47}"/>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4" name="Footer Placeholder 3">
            <a:extLst>
              <a:ext uri="{FF2B5EF4-FFF2-40B4-BE49-F238E27FC236}">
                <a16:creationId xmlns:a16="http://schemas.microsoft.com/office/drawing/2014/main" id="{8FF5FC7E-65D2-4796-B9CA-CAE31FDCB9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B014-16BE-4EC5-8EC6-96C9AF4536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898241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62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971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58996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32767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9230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1218E-8C68-452C-83C1-A99488812DB7}"/>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3" name="Footer Placeholder 2">
            <a:extLst>
              <a:ext uri="{FF2B5EF4-FFF2-40B4-BE49-F238E27FC236}">
                <a16:creationId xmlns:a16="http://schemas.microsoft.com/office/drawing/2014/main" id="{F5C6C226-7F42-4FCE-A1C4-56BD7B4E2E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E37D2-D1C1-4AA3-8D9A-0F5C2286ED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64560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9D85-9651-451C-8B6D-7C2FA443A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FD276E-926F-4CF2-B611-725B86BC9B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CD7173-3E62-4554-895F-8D553B0F0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F7D56F-DD9A-4284-84B4-03D0B4026A7C}"/>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6" name="Footer Placeholder 5">
            <a:extLst>
              <a:ext uri="{FF2B5EF4-FFF2-40B4-BE49-F238E27FC236}">
                <a16:creationId xmlns:a16="http://schemas.microsoft.com/office/drawing/2014/main" id="{EB92307F-646E-4FB6-96D2-A7C119A6E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9A54E-1FF9-4FB4-BAB9-8260DEA3C707}"/>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0413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5D08-965F-4696-9456-D77F35386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E8B75E-E26E-42EE-957B-57CC0469C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CCE71D-F248-4325-8C34-530D22889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8A1A2B-F4ED-40B4-A680-CDCADDAD8EC7}"/>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6" name="Footer Placeholder 5">
            <a:extLst>
              <a:ext uri="{FF2B5EF4-FFF2-40B4-BE49-F238E27FC236}">
                <a16:creationId xmlns:a16="http://schemas.microsoft.com/office/drawing/2014/main" id="{BB0968A0-6029-4DE5-8082-7F38E336C9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D032A-15B0-423D-A4DE-FB7B4013789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74368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4.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3EE1C-2FE9-4362-A928-62B5302D0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126E43-984A-4919-BD76-4348EF164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DA5CC-265D-445D-B1A6-E3A5682AAE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D4481185-15CE-4B64-A758-B9FE608C22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BF00A6-F44F-4C9F-8A50-3821A62DF1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27F9F-19B4-4D8E-BACA-EA353A8DB075}" type="slidenum">
              <a:rPr lang="en-US" smtClean="0"/>
              <a:t>‹#›</a:t>
            </a:fld>
            <a:endParaRPr lang="en-US"/>
          </a:p>
        </p:txBody>
      </p:sp>
    </p:spTree>
    <p:extLst>
      <p:ext uri="{BB962C8B-B14F-4D97-AF65-F5344CB8AC3E}">
        <p14:creationId xmlns:p14="http://schemas.microsoft.com/office/powerpoint/2010/main" val="2031291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713C-B99C-4555-AE8F-2A99E302D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F1A549-80AC-4749-9774-98832C7AC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43643-51E6-440B-AECE-C3E51E9979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B9330B6E-A1E0-435B-A527-B48EF7F6A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AA9DC-BA85-4BF7-A763-98742000EA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6F8B5-2004-41B6-82C0-4E1716978ED9}" type="slidenum">
              <a:rPr lang="en-US" smtClean="0"/>
              <a:t>‹#›</a:t>
            </a:fld>
            <a:endParaRPr lang="en-US"/>
          </a:p>
        </p:txBody>
      </p:sp>
    </p:spTree>
    <p:extLst>
      <p:ext uri="{BB962C8B-B14F-4D97-AF65-F5344CB8AC3E}">
        <p14:creationId xmlns:p14="http://schemas.microsoft.com/office/powerpoint/2010/main" val="445177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522981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54269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7.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7.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github.com/microsoft/pxt-adafruit" TargetMode="External"/><Relationship Id="rId2" Type="http://schemas.openxmlformats.org/officeDocument/2006/relationships/hyperlink" Target="http://github.com/microsoft/pxt-common-package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ancaster-university/codal-mbed" TargetMode="External"/><Relationship Id="rId7" Type="http://schemas.openxmlformats.org/officeDocument/2006/relationships/hyperlink" Target="https://github.com/lancaster-university/codal-arduino-uno" TargetMode="External"/><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2.xml"/><Relationship Id="rId6" Type="http://schemas.openxmlformats.org/officeDocument/2006/relationships/hyperlink" Target="https://github.com/lancaster-university/codal-atmega328p" TargetMode="External"/><Relationship Id="rId5" Type="http://schemas.openxmlformats.org/officeDocument/2006/relationships/hyperlink" Target="https://github.com/lancaster-university/codal-circuit-playground" TargetMode="External"/><Relationship Id="rId4" Type="http://schemas.openxmlformats.org/officeDocument/2006/relationships/hyperlink" Target="https://github.com/lancaster-university/codal-samd21"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pxt-common-packages/blob/master/libs/accelerometer/accelerometer.cpp" TargetMode="External"/><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pxt-adafruit/blob/master/libs/accelerometer/axis.h" TargetMode="External"/><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hyperlink" Target="https://github.com/Microsoft/pxt-adafruit/blob/master/libs/accelerometer/shims.d.t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akecode.com/simshi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Microsoft/pxt-microbit" TargetMode="External"/><Relationship Id="rId3" Type="http://schemas.openxmlformats.org/officeDocument/2006/relationships/hyperlink" Target="https://github.com/Microsoft/pxt-blockly" TargetMode="External"/><Relationship Id="rId7" Type="http://schemas.openxmlformats.org/officeDocument/2006/relationships/hyperlink" Target="https://github.com/Microsoft/pxt-chibitronics" TargetMode="External"/><Relationship Id="rId2" Type="http://schemas.openxmlformats.org/officeDocument/2006/relationships/hyperlink" Target="https://github.com/Microsoft/pxt" TargetMode="External"/><Relationship Id="rId1" Type="http://schemas.openxmlformats.org/officeDocument/2006/relationships/slideLayout" Target="../slideLayouts/slideLayout2.xml"/><Relationship Id="rId6" Type="http://schemas.openxmlformats.org/officeDocument/2006/relationships/hyperlink" Target="https://github.com/Microsoft/pxt-adafruit" TargetMode="External"/><Relationship Id="rId5" Type="http://schemas.openxmlformats.org/officeDocument/2006/relationships/hyperlink" Target="https://github.com/Microsoft/pxt-common-packages" TargetMode="External"/><Relationship Id="rId4" Type="http://schemas.openxmlformats.org/officeDocument/2006/relationships/hyperlink" Target="https://github.com/Microsoft/pxt-monaco-typescript" TargetMode="External"/><Relationship Id="rId9" Type="http://schemas.openxmlformats.org/officeDocument/2006/relationships/hyperlink" Target="https://github.com/Microsoft/pxt-maker"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icrosoft/pxt-max6675" TargetMode="External"/><Relationship Id="rId7" Type="http://schemas.openxmlformats.org/officeDocument/2006/relationships/hyperlink" Target="https://github.com/Microsoft/pxt-microturtle" TargetMode="External"/><Relationship Id="rId2" Type="http://schemas.openxmlformats.org/officeDocument/2006/relationships/hyperlink" Target="https://github.com/Microsoft/pxt-neopixel" TargetMode="External"/><Relationship Id="rId1" Type="http://schemas.openxmlformats.org/officeDocument/2006/relationships/slideLayout" Target="../slideLayouts/slideLayout2.xml"/><Relationship Id="rId6" Type="http://schemas.openxmlformats.org/officeDocument/2006/relationships/hyperlink" Target="https://github.com/Microsoft/pxt-gestures" TargetMode="External"/><Relationship Id="rId5" Type="http://schemas.openxmlformats.org/officeDocument/2006/relationships/hyperlink" Target="https://github.com/Microsoft/pxt-bluetooth-midi" TargetMode="External"/><Relationship Id="rId4" Type="http://schemas.openxmlformats.org/officeDocument/2006/relationships/hyperlink" Target="https://github.com/Microsoft/pxt-sonar"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pxt.microbit.org/" TargetMode="External"/><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makecode.sparkfun.com/" TargetMode="External"/><Relationship Id="rId4" Type="http://schemas.openxmlformats.org/officeDocument/2006/relationships/hyperlink" Target="http://makecode.adafruit.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typescriptlang.org/" TargetMode="External"/><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9280-A5D8-46FE-944C-656CC35EFAB2}"/>
              </a:ext>
            </a:extLst>
          </p:cNvPr>
          <p:cNvSpPr>
            <a:spLocks noGrp="1"/>
          </p:cNvSpPr>
          <p:nvPr>
            <p:ph type="ctrTitle"/>
          </p:nvPr>
        </p:nvSpPr>
        <p:spPr/>
        <p:txBody>
          <a:bodyPr>
            <a:normAutofit/>
          </a:bodyPr>
          <a:lstStyle/>
          <a:p>
            <a:r>
              <a:rPr lang="en-US" dirty="0"/>
              <a:t>Microsoft MakeCode</a:t>
            </a:r>
            <a:br>
              <a:rPr lang="en-US" dirty="0"/>
            </a:br>
            <a:r>
              <a:rPr lang="en-US" sz="3100" dirty="0"/>
              <a:t>from C++ to TypeScript and </a:t>
            </a:r>
            <a:r>
              <a:rPr lang="en-US" sz="3100" dirty="0" err="1"/>
              <a:t>Blockly</a:t>
            </a:r>
            <a:br>
              <a:rPr lang="en-US" sz="3100" dirty="0"/>
            </a:br>
            <a:r>
              <a:rPr lang="en-US" sz="3100" dirty="0"/>
              <a:t>(and back)</a:t>
            </a:r>
            <a:endParaRPr lang="en-US" dirty="0"/>
          </a:p>
        </p:txBody>
      </p:sp>
      <p:sp>
        <p:nvSpPr>
          <p:cNvPr id="3" name="Subtitle 2">
            <a:extLst>
              <a:ext uri="{FF2B5EF4-FFF2-40B4-BE49-F238E27FC236}">
                <a16:creationId xmlns:a16="http://schemas.microsoft.com/office/drawing/2014/main" id="{192EB958-B460-4E5B-8D9C-357B3010006B}"/>
              </a:ext>
            </a:extLst>
          </p:cNvPr>
          <p:cNvSpPr>
            <a:spLocks noGrp="1"/>
          </p:cNvSpPr>
          <p:nvPr>
            <p:ph type="subTitle" idx="1"/>
          </p:nvPr>
        </p:nvSpPr>
        <p:spPr>
          <a:xfrm>
            <a:off x="1524000" y="3985098"/>
            <a:ext cx="9144000" cy="1655762"/>
          </a:xfrm>
        </p:spPr>
        <p:txBody>
          <a:bodyPr/>
          <a:lstStyle/>
          <a:p>
            <a:r>
              <a:rPr lang="en-US" dirty="0"/>
              <a:t>C++ Users Group Meeting</a:t>
            </a:r>
          </a:p>
          <a:p>
            <a:r>
              <a:rPr lang="en-US" dirty="0"/>
              <a:t>April 2018</a:t>
            </a:r>
          </a:p>
        </p:txBody>
      </p:sp>
    </p:spTree>
    <p:extLst>
      <p:ext uri="{BB962C8B-B14F-4D97-AF65-F5344CB8AC3E}">
        <p14:creationId xmlns:p14="http://schemas.microsoft.com/office/powerpoint/2010/main" val="2090807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05727" y="1744021"/>
            <a:ext cx="13134659" cy="3839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54996" y="2114486"/>
            <a:ext cx="5320653"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5682240" y="2114485"/>
            <a:ext cx="6436490"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186746" y="5583048"/>
            <a:ext cx="181440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Categories</a:t>
            </a:r>
          </a:p>
        </p:txBody>
      </p:sp>
      <p:sp>
        <p:nvSpPr>
          <p:cNvPr id="10" name="TextBox 9"/>
          <p:cNvSpPr txBox="1"/>
          <p:nvPr/>
        </p:nvSpPr>
        <p:spPr>
          <a:xfrm>
            <a:off x="5596817" y="5583048"/>
            <a:ext cx="207890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Namespaces</a:t>
            </a:r>
          </a:p>
        </p:txBody>
      </p:sp>
      <p:sp>
        <p:nvSpPr>
          <p:cNvPr id="11"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Blocks and TypeScript</a:t>
            </a:r>
          </a:p>
        </p:txBody>
      </p:sp>
      <p:sp>
        <p:nvSpPr>
          <p:cNvPr id="8" name="Rectangle: Rounded Corners 7"/>
          <p:cNvSpPr/>
          <p:nvPr/>
        </p:nvSpPr>
        <p:spPr bwMode="auto">
          <a:xfrm>
            <a:off x="5819458" y="1230604"/>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154996" y="1230606"/>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438625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05727" y="1265627"/>
            <a:ext cx="13134659" cy="4687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(1)</a:t>
            </a:r>
          </a:p>
        </p:txBody>
      </p:sp>
      <p:pic>
        <p:nvPicPr>
          <p:cNvPr id="4" name="Picture 3"/>
          <p:cNvPicPr>
            <a:picLocks noChangeAspect="1"/>
          </p:cNvPicPr>
          <p:nvPr/>
        </p:nvPicPr>
        <p:blipFill>
          <a:blip r:embed="rId3"/>
          <a:stretch>
            <a:fillRect/>
          </a:stretch>
        </p:blipFill>
        <p:spPr>
          <a:xfrm>
            <a:off x="379215" y="1980670"/>
            <a:ext cx="6009217" cy="3287728"/>
          </a:xfrm>
          <a:prstGeom prst="rect">
            <a:avLst/>
          </a:prstGeom>
        </p:spPr>
      </p:pic>
      <p:pic>
        <p:nvPicPr>
          <p:cNvPr id="8" name="Picture 7"/>
          <p:cNvPicPr>
            <a:picLocks noChangeAspect="1"/>
          </p:cNvPicPr>
          <p:nvPr/>
        </p:nvPicPr>
        <p:blipFill rotWithShape="1">
          <a:blip r:embed="rId4"/>
          <a:srcRect b="5958"/>
          <a:stretch/>
        </p:blipFill>
        <p:spPr>
          <a:xfrm>
            <a:off x="6745971" y="1602861"/>
            <a:ext cx="3768398" cy="1981773"/>
          </a:xfrm>
          <a:prstGeom prst="rect">
            <a:avLst/>
          </a:prstGeom>
        </p:spPr>
      </p:pic>
      <p:pic>
        <p:nvPicPr>
          <p:cNvPr id="9" name="Picture 8"/>
          <p:cNvPicPr>
            <a:picLocks noChangeAspect="1"/>
          </p:cNvPicPr>
          <p:nvPr/>
        </p:nvPicPr>
        <p:blipFill>
          <a:blip r:embed="rId5"/>
          <a:stretch>
            <a:fillRect/>
          </a:stretch>
        </p:blipFill>
        <p:spPr>
          <a:xfrm>
            <a:off x="6745971" y="3921868"/>
            <a:ext cx="5305456" cy="1783101"/>
          </a:xfrm>
          <a:prstGeom prst="rect">
            <a:avLst/>
          </a:prstGeom>
        </p:spPr>
      </p:pic>
      <p:sp>
        <p:nvSpPr>
          <p:cNvPr id="7" name="Rectangle: Rounded Corners 6"/>
          <p:cNvSpPr/>
          <p:nvPr/>
        </p:nvSpPr>
        <p:spPr bwMode="auto">
          <a:xfrm>
            <a:off x="6685413" y="5908412"/>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0" name="Rectangle: Rounded Corners 9"/>
          <p:cNvSpPr/>
          <p:nvPr/>
        </p:nvSpPr>
        <p:spPr bwMode="auto">
          <a:xfrm>
            <a:off x="6685414" y="656162"/>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p:cNvSpPr/>
          <p:nvPr/>
        </p:nvSpPr>
        <p:spPr bwMode="auto">
          <a:xfrm>
            <a:off x="379215" y="5432489"/>
            <a:ext cx="2052859" cy="763009"/>
          </a:xfrm>
          <a:prstGeom prst="roundRect">
            <a:avLst/>
          </a:prstGeom>
          <a:ln>
            <a:solidFill>
              <a:schemeClr val="bg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Tree>
    <p:extLst>
      <p:ext uri="{BB962C8B-B14F-4D97-AF65-F5344CB8AC3E}">
        <p14:creationId xmlns:p14="http://schemas.microsoft.com/office/powerpoint/2010/main" val="193142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6574" y="238062"/>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(2)</a:t>
            </a:r>
          </a:p>
        </p:txBody>
      </p:sp>
      <p:sp>
        <p:nvSpPr>
          <p:cNvPr id="6" name="Text Placeholder 1"/>
          <p:cNvSpPr>
            <a:spLocks noGrp="1"/>
          </p:cNvSpPr>
          <p:nvPr>
            <p:ph type="body" sz="quarter" idx="10"/>
          </p:nvPr>
        </p:nvSpPr>
        <p:spPr>
          <a:xfrm>
            <a:off x="269239" y="1189177"/>
            <a:ext cx="11653523" cy="2103589"/>
          </a:xfrm>
        </p:spPr>
        <p:txBody>
          <a:bodyPr/>
          <a:lstStyle/>
          <a:p>
            <a:pPr lvl="1"/>
            <a:endParaRPr lang="en-US" dirty="0"/>
          </a:p>
          <a:p>
            <a:pPr marL="336145" lvl="1" indent="0">
              <a:buNone/>
            </a:pPr>
            <a:endParaRPr lang="en-US" dirty="0"/>
          </a:p>
          <a:p>
            <a:endParaRPr lang="en-US" dirty="0"/>
          </a:p>
          <a:p>
            <a:pPr marL="0" indent="0">
              <a:buNone/>
            </a:pPr>
            <a:endParaRPr lang="en-US" dirty="0"/>
          </a:p>
        </p:txBody>
      </p:sp>
      <p:pic>
        <p:nvPicPr>
          <p:cNvPr id="2" name="Picture 1"/>
          <p:cNvPicPr>
            <a:picLocks noChangeAspect="1"/>
          </p:cNvPicPr>
          <p:nvPr/>
        </p:nvPicPr>
        <p:blipFill>
          <a:blip r:embed="rId2"/>
          <a:stretch>
            <a:fillRect/>
          </a:stretch>
        </p:blipFill>
        <p:spPr>
          <a:xfrm>
            <a:off x="5951957" y="208649"/>
            <a:ext cx="5970805" cy="3734532"/>
          </a:xfrm>
          <a:prstGeom prst="rect">
            <a:avLst/>
          </a:prstGeom>
        </p:spPr>
      </p:pic>
      <p:pic>
        <p:nvPicPr>
          <p:cNvPr id="4" name="Picture 3"/>
          <p:cNvPicPr>
            <a:picLocks noChangeAspect="1"/>
          </p:cNvPicPr>
          <p:nvPr/>
        </p:nvPicPr>
        <p:blipFill>
          <a:blip r:embed="rId3"/>
          <a:stretch>
            <a:fillRect/>
          </a:stretch>
        </p:blipFill>
        <p:spPr>
          <a:xfrm>
            <a:off x="647164" y="1593111"/>
            <a:ext cx="4926869" cy="3506209"/>
          </a:xfrm>
          <a:prstGeom prst="rect">
            <a:avLst/>
          </a:prstGeom>
        </p:spPr>
      </p:pic>
      <p:pic>
        <p:nvPicPr>
          <p:cNvPr id="5" name="Picture 4"/>
          <p:cNvPicPr>
            <a:picLocks noChangeAspect="1"/>
          </p:cNvPicPr>
          <p:nvPr/>
        </p:nvPicPr>
        <p:blipFill>
          <a:blip r:embed="rId4"/>
          <a:stretch>
            <a:fillRect/>
          </a:stretch>
        </p:blipFill>
        <p:spPr>
          <a:xfrm>
            <a:off x="5951957" y="4706791"/>
            <a:ext cx="5429105" cy="1500229"/>
          </a:xfrm>
          <a:prstGeom prst="rect">
            <a:avLst/>
          </a:prstGeom>
        </p:spPr>
      </p:pic>
      <p:sp>
        <p:nvSpPr>
          <p:cNvPr id="7" name="TextBox 6"/>
          <p:cNvSpPr txBox="1"/>
          <p:nvPr/>
        </p:nvSpPr>
        <p:spPr>
          <a:xfrm>
            <a:off x="5951957" y="3937067"/>
            <a:ext cx="497629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 wrapper to micro:bit runtime</a:t>
            </a:r>
          </a:p>
        </p:txBody>
      </p:sp>
      <p:sp>
        <p:nvSpPr>
          <p:cNvPr id="8" name="TextBox 7"/>
          <p:cNvSpPr txBox="1"/>
          <p:nvPr/>
        </p:nvSpPr>
        <p:spPr>
          <a:xfrm>
            <a:off x="5951957" y="6230136"/>
            <a:ext cx="536890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TypeScript simulator implementation</a:t>
            </a:r>
          </a:p>
        </p:txBody>
      </p:sp>
      <p:sp>
        <p:nvSpPr>
          <p:cNvPr id="10" name="TextBox 9"/>
          <p:cNvSpPr txBox="1"/>
          <p:nvPr/>
        </p:nvSpPr>
        <p:spPr>
          <a:xfrm>
            <a:off x="647164" y="5189322"/>
            <a:ext cx="4309321"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TypeScript runtime extension</a:t>
            </a:r>
          </a:p>
        </p:txBody>
      </p:sp>
    </p:spTree>
    <p:extLst>
      <p:ext uri="{BB962C8B-B14F-4D97-AF65-F5344CB8AC3E}">
        <p14:creationId xmlns:p14="http://schemas.microsoft.com/office/powerpoint/2010/main" val="412589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lstStyle/>
          <a:p>
            <a:r>
              <a:rPr lang="en-US" dirty="0"/>
              <a:t>CODAL, MakeCode and C++</a:t>
            </a:r>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CODAL: Component-oriented Device Abstraction Layer</a:t>
            </a:r>
          </a:p>
          <a:p>
            <a:pPr lvl="1"/>
            <a:r>
              <a:rPr lang="en-US" dirty="0"/>
              <a:t>Lancaster University: Joe Finney and James Devine</a:t>
            </a:r>
          </a:p>
          <a:p>
            <a:pPr marL="514350" indent="-514350">
              <a:buFont typeface="+mj-lt"/>
              <a:buAutoNum type="arabicPeriod"/>
            </a:pPr>
            <a:endParaRPr lang="en-US" dirty="0"/>
          </a:p>
          <a:p>
            <a:pPr marL="514350" indent="-514350">
              <a:buFont typeface="+mj-lt"/>
              <a:buAutoNum type="arabicPeriod"/>
            </a:pPr>
            <a:r>
              <a:rPr lang="en-US" dirty="0"/>
              <a:t>MakeCode, bottom-up</a:t>
            </a:r>
          </a:p>
          <a:p>
            <a:pPr marL="914400" lvl="1" indent="-457200">
              <a:buFont typeface="+mj-lt"/>
              <a:buAutoNum type="alphaLcParenR"/>
            </a:pPr>
            <a:r>
              <a:rPr lang="en-US" dirty="0">
                <a:hlinkClick r:id="rId2"/>
              </a:rPr>
              <a:t>http://github.com/microsoft/pxt-common-packages</a:t>
            </a:r>
            <a:r>
              <a:rPr lang="en-US" dirty="0"/>
              <a:t> </a:t>
            </a:r>
          </a:p>
          <a:p>
            <a:pPr lvl="2"/>
            <a:r>
              <a:rPr lang="en-US" dirty="0"/>
              <a:t>glue between CODAL and MakeCode  </a:t>
            </a:r>
          </a:p>
          <a:p>
            <a:pPr lvl="2"/>
            <a:r>
              <a:rPr lang="en-US" dirty="0"/>
              <a:t>provides standard TypeScript/</a:t>
            </a:r>
            <a:r>
              <a:rPr lang="en-US" dirty="0" err="1"/>
              <a:t>Blockly</a:t>
            </a:r>
            <a:r>
              <a:rPr lang="en-US" dirty="0"/>
              <a:t> APIs for common device features</a:t>
            </a:r>
          </a:p>
          <a:p>
            <a:pPr marL="914400" lvl="1" indent="-457200">
              <a:buFont typeface="+mj-lt"/>
              <a:buAutoNum type="alphaLcParenR"/>
            </a:pPr>
            <a:r>
              <a:rPr lang="en-US" dirty="0">
                <a:hlinkClick r:id="rId3"/>
              </a:rPr>
              <a:t>http://github.com/microsoft/pxt-adafruit</a:t>
            </a:r>
            <a:endParaRPr lang="en-US" dirty="0"/>
          </a:p>
          <a:p>
            <a:pPr lvl="2"/>
            <a:r>
              <a:rPr lang="en-US" dirty="0"/>
              <a:t>specifies full </a:t>
            </a:r>
            <a:r>
              <a:rPr lang="en-US" dirty="0" err="1"/>
              <a:t>Adafruit</a:t>
            </a:r>
            <a:r>
              <a:rPr lang="en-US" dirty="0"/>
              <a:t> target, using and overriding common packages</a:t>
            </a:r>
          </a:p>
          <a:p>
            <a:pPr lvl="2"/>
            <a:r>
              <a:rPr lang="en-US" dirty="0"/>
              <a:t>fully defines the web app</a:t>
            </a:r>
          </a:p>
          <a:p>
            <a:pPr marL="914400" lvl="1" indent="-457200">
              <a:buFont typeface="+mj-lt"/>
              <a:buAutoNum type="alphaLcParenR"/>
            </a:pPr>
            <a:r>
              <a:rPr lang="en-US" dirty="0"/>
              <a:t>TypeScript Declaration files (shim files)</a:t>
            </a:r>
          </a:p>
          <a:p>
            <a:pPr marL="914400" lvl="1" indent="-457200">
              <a:buFont typeface="+mj-lt"/>
              <a:buAutoNum type="alphaLcParenR"/>
            </a:pPr>
            <a:r>
              <a:rPr lang="en-US" dirty="0"/>
              <a:t>Compiling C++ into device runtime (generation of shim files)</a:t>
            </a:r>
          </a:p>
          <a:p>
            <a:pPr marL="914400" lvl="1" indent="-457200">
              <a:buFont typeface="+mj-lt"/>
              <a:buAutoNum type="alphaLcParenR"/>
            </a:pPr>
            <a:r>
              <a:rPr lang="en-US" dirty="0"/>
              <a:t>Extending the device runtime with Static TypeScript</a:t>
            </a:r>
          </a:p>
          <a:p>
            <a:pPr lvl="1"/>
            <a:endParaRPr lang="en-US" dirty="0"/>
          </a:p>
        </p:txBody>
      </p:sp>
    </p:spTree>
    <p:extLst>
      <p:ext uri="{BB962C8B-B14F-4D97-AF65-F5344CB8AC3E}">
        <p14:creationId xmlns:p14="http://schemas.microsoft.com/office/powerpoint/2010/main" val="321118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56C870-F1D4-4FF7-A9CD-127DA5AA0C10}"/>
              </a:ext>
            </a:extLst>
          </p:cNvPr>
          <p:cNvSpPr/>
          <p:nvPr/>
        </p:nvSpPr>
        <p:spPr>
          <a:xfrm>
            <a:off x="8408130" y="3819802"/>
            <a:ext cx="2212622" cy="733778"/>
          </a:xfrm>
          <a:prstGeom prst="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-target</a:t>
            </a:r>
          </a:p>
        </p:txBody>
      </p: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067D5DB3-C55C-4D8A-89FD-2A4CD21598C5}"/>
              </a:ext>
            </a:extLst>
          </p:cNvPr>
          <p:cNvSpPr txBox="1"/>
          <p:nvPr/>
        </p:nvSpPr>
        <p:spPr>
          <a:xfrm>
            <a:off x="8879804" y="3132771"/>
            <a:ext cx="601447" cy="369332"/>
          </a:xfrm>
          <a:prstGeom prst="rect">
            <a:avLst/>
          </a:prstGeom>
          <a:noFill/>
        </p:spPr>
        <p:txBody>
          <a:bodyPr wrap="none" rtlCol="0">
            <a:spAutoFit/>
          </a:bodyPr>
          <a:lstStyle/>
          <a:p>
            <a:r>
              <a:rPr lang="en-US" dirty="0"/>
              <a:t>uses</a:t>
            </a:r>
          </a:p>
        </p:txBody>
      </p:sp>
      <p:sp>
        <p:nvSpPr>
          <p:cNvPr id="45" name="TextBox 44">
            <a:extLst>
              <a:ext uri="{FF2B5EF4-FFF2-40B4-BE49-F238E27FC236}">
                <a16:creationId xmlns:a16="http://schemas.microsoft.com/office/drawing/2014/main" id="{312BB9C3-B601-4D3C-8456-0F41916C7D26}"/>
              </a:ext>
            </a:extLst>
          </p:cNvPr>
          <p:cNvSpPr txBox="1"/>
          <p:nvPr/>
        </p:nvSpPr>
        <p:spPr>
          <a:xfrm>
            <a:off x="7541074" y="3817359"/>
            <a:ext cx="601447" cy="369332"/>
          </a:xfrm>
          <a:prstGeom prst="rect">
            <a:avLst/>
          </a:prstGeom>
          <a:noFill/>
        </p:spPr>
        <p:txBody>
          <a:bodyPr wrap="none" rtlCol="0">
            <a:spAutoFit/>
          </a:bodyPr>
          <a:lstStyle/>
          <a:p>
            <a:r>
              <a:rPr lang="en-US" dirty="0"/>
              <a:t>uses</a:t>
            </a:r>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cxnSp>
        <p:nvCxnSpPr>
          <p:cNvPr id="51" name="Connector: Elbow 50">
            <a:extLst>
              <a:ext uri="{FF2B5EF4-FFF2-40B4-BE49-F238E27FC236}">
                <a16:creationId xmlns:a16="http://schemas.microsoft.com/office/drawing/2014/main" id="{F3D8DFA2-C1E2-4373-A2F9-2122211B7CAB}"/>
              </a:ext>
            </a:extLst>
          </p:cNvPr>
          <p:cNvCxnSpPr>
            <a:cxnSpLocks/>
            <a:stCxn id="22" idx="3"/>
            <a:endCxn id="50" idx="3"/>
          </p:cNvCxnSpPr>
          <p:nvPr/>
        </p:nvCxnSpPr>
        <p:spPr>
          <a:xfrm flipV="1">
            <a:off x="10620752" y="849624"/>
            <a:ext cx="12700" cy="3337067"/>
          </a:xfrm>
          <a:prstGeom prst="bentConnector3">
            <a:avLst>
              <a:gd name="adj1" fmla="val 190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0A842BA-3F1C-4DE9-86F9-282669FBEE29}"/>
              </a:ext>
            </a:extLst>
          </p:cNvPr>
          <p:cNvSpPr txBox="1"/>
          <p:nvPr/>
        </p:nvSpPr>
        <p:spPr>
          <a:xfrm>
            <a:off x="10642520" y="4268397"/>
            <a:ext cx="1298241" cy="646331"/>
          </a:xfrm>
          <a:prstGeom prst="rect">
            <a:avLst/>
          </a:prstGeom>
          <a:noFill/>
        </p:spPr>
        <p:txBody>
          <a:bodyPr wrap="none" rtlCol="0">
            <a:spAutoFit/>
          </a:bodyPr>
          <a:lstStyle/>
          <a:p>
            <a:r>
              <a:rPr lang="en-US" dirty="0"/>
              <a:t>extends,</a:t>
            </a:r>
          </a:p>
          <a:p>
            <a:r>
              <a:rPr lang="en-US" dirty="0"/>
              <a:t>implements</a:t>
            </a:r>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sp>
        <p:nvSpPr>
          <p:cNvPr id="84" name="Arrow: Right 83">
            <a:extLst>
              <a:ext uri="{FF2B5EF4-FFF2-40B4-BE49-F238E27FC236}">
                <a16:creationId xmlns:a16="http://schemas.microsoft.com/office/drawing/2014/main" id="{FD9B5306-DCDF-4314-AFD1-058BC3BE2246}"/>
              </a:ext>
            </a:extLst>
          </p:cNvPr>
          <p:cNvSpPr/>
          <p:nvPr/>
        </p:nvSpPr>
        <p:spPr>
          <a:xfrm rot="16200000">
            <a:off x="9064327" y="4977916"/>
            <a:ext cx="891423" cy="305361"/>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TextBox 84">
            <a:extLst>
              <a:ext uri="{FF2B5EF4-FFF2-40B4-BE49-F238E27FC236}">
                <a16:creationId xmlns:a16="http://schemas.microsoft.com/office/drawing/2014/main" id="{724A1DC2-31CF-4E96-B996-C14597AF95C5}"/>
              </a:ext>
            </a:extLst>
          </p:cNvPr>
          <p:cNvSpPr txBox="1"/>
          <p:nvPr/>
        </p:nvSpPr>
        <p:spPr>
          <a:xfrm>
            <a:off x="8408130" y="5817123"/>
            <a:ext cx="2079352" cy="369332"/>
          </a:xfrm>
          <a:prstGeom prst="rect">
            <a:avLst/>
          </a:prstGeom>
          <a:noFill/>
        </p:spPr>
        <p:txBody>
          <a:bodyPr wrap="none" rtlCol="0">
            <a:spAutoFit/>
          </a:bodyPr>
          <a:lstStyle/>
          <a:p>
            <a:r>
              <a:rPr lang="en-US" b="1" dirty="0" err="1"/>
              <a:t>MakeCode</a:t>
            </a:r>
            <a:r>
              <a:rPr lang="en-US" b="1" dirty="0"/>
              <a:t> web app</a:t>
            </a:r>
          </a:p>
        </p:txBody>
      </p:sp>
      <p:cxnSp>
        <p:nvCxnSpPr>
          <p:cNvPr id="52" name="Straight Arrow Connector 51">
            <a:extLst>
              <a:ext uri="{FF2B5EF4-FFF2-40B4-BE49-F238E27FC236}">
                <a16:creationId xmlns:a16="http://schemas.microsoft.com/office/drawing/2014/main" id="{BE01E8DC-2BED-41DF-B0BA-E188871FFE5C}"/>
              </a:ext>
            </a:extLst>
          </p:cNvPr>
          <p:cNvCxnSpPr>
            <a:cxnSpLocks/>
            <a:stCxn id="22" idx="0"/>
            <a:endCxn id="5" idx="2"/>
          </p:cNvCxnSpPr>
          <p:nvPr/>
        </p:nvCxnSpPr>
        <p:spPr>
          <a:xfrm flipV="1">
            <a:off x="9514441" y="2868298"/>
            <a:ext cx="0" cy="9515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D187BC3-0578-4FE7-868C-BE0528891B6D}"/>
              </a:ext>
            </a:extLst>
          </p:cNvPr>
          <p:cNvCxnSpPr>
            <a:cxnSpLocks/>
            <a:stCxn id="22" idx="1"/>
            <a:endCxn id="8" idx="3"/>
          </p:cNvCxnSpPr>
          <p:nvPr/>
        </p:nvCxnSpPr>
        <p:spPr>
          <a:xfrm flipH="1">
            <a:off x="7275466" y="4186691"/>
            <a:ext cx="1132664"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904000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6CF8-517E-4AB6-BFF3-CE4F7CF64501}"/>
              </a:ext>
            </a:extLst>
          </p:cNvPr>
          <p:cNvSpPr>
            <a:spLocks noGrp="1"/>
          </p:cNvSpPr>
          <p:nvPr>
            <p:ph type="title"/>
          </p:nvPr>
        </p:nvSpPr>
        <p:spPr/>
        <p:txBody>
          <a:bodyPr/>
          <a:lstStyle/>
          <a:p>
            <a:r>
              <a:rPr lang="en-US" dirty="0"/>
              <a:t>CODAL repos</a:t>
            </a:r>
          </a:p>
        </p:txBody>
      </p:sp>
      <p:sp>
        <p:nvSpPr>
          <p:cNvPr id="3" name="Content Placeholder 2">
            <a:extLst>
              <a:ext uri="{FF2B5EF4-FFF2-40B4-BE49-F238E27FC236}">
                <a16:creationId xmlns:a16="http://schemas.microsoft.com/office/drawing/2014/main" id="{141FD7BC-FE49-44EA-B4BA-C83A69F7F838}"/>
              </a:ext>
            </a:extLst>
          </p:cNvPr>
          <p:cNvSpPr>
            <a:spLocks noGrp="1"/>
          </p:cNvSpPr>
          <p:nvPr>
            <p:ph idx="1"/>
          </p:nvPr>
        </p:nvSpPr>
        <p:spPr/>
        <p:txBody>
          <a:bodyPr>
            <a:normAutofit fontScale="92500" lnSpcReduction="10000"/>
          </a:bodyPr>
          <a:lstStyle/>
          <a:p>
            <a:pPr marL="0" indent="0">
              <a:buNone/>
            </a:pPr>
            <a:r>
              <a:rPr lang="en-US" sz="3200" dirty="0"/>
              <a:t>Build: </a:t>
            </a:r>
            <a:r>
              <a:rPr lang="en-US" sz="3200" dirty="0">
                <a:hlinkClick r:id="rId2"/>
              </a:rPr>
              <a:t>https://github.com/lancaster-university/codal</a:t>
            </a:r>
          </a:p>
          <a:p>
            <a:pPr marL="0" indent="0">
              <a:buNone/>
            </a:pPr>
            <a:endParaRPr lang="en-US" sz="3200" dirty="0">
              <a:hlinkClick r:id="rId2"/>
            </a:endParaRPr>
          </a:p>
          <a:p>
            <a:pPr marL="0" indent="0">
              <a:buNone/>
            </a:pPr>
            <a:r>
              <a:rPr lang="en-US" sz="3200" dirty="0"/>
              <a:t>Base: </a:t>
            </a:r>
            <a:r>
              <a:rPr lang="en-US" sz="3200" dirty="0">
                <a:hlinkClick r:id="rId2"/>
              </a:rPr>
              <a:t>https://github.com/lancaster-university/codal-core</a:t>
            </a:r>
            <a:endParaRPr lang="en-US" sz="3200" dirty="0"/>
          </a:p>
          <a:p>
            <a:pPr marL="0" indent="0">
              <a:buNone/>
            </a:pPr>
            <a:endParaRPr lang="en-US" sz="3200" dirty="0"/>
          </a:p>
          <a:p>
            <a:r>
              <a:rPr lang="en-US" dirty="0">
                <a:hlinkClick r:id="rId3"/>
              </a:rPr>
              <a:t>https://github.com/lancaster-university/codal-mbed</a:t>
            </a:r>
            <a:r>
              <a:rPr lang="en-US" dirty="0"/>
              <a:t> </a:t>
            </a:r>
          </a:p>
          <a:p>
            <a:pPr lvl="1"/>
            <a:r>
              <a:rPr lang="en-US" dirty="0">
                <a:hlinkClick r:id="rId4"/>
              </a:rPr>
              <a:t>https://github.com/lancaster-university/codal-samd21</a:t>
            </a:r>
            <a:endParaRPr lang="en-US" dirty="0"/>
          </a:p>
          <a:p>
            <a:pPr lvl="2"/>
            <a:r>
              <a:rPr lang="en-US" dirty="0">
                <a:hlinkClick r:id="rId5"/>
              </a:rPr>
              <a:t>https://github.com/lancaster-university/codal-circuit-playground</a:t>
            </a:r>
            <a:endParaRPr lang="en-US" dirty="0"/>
          </a:p>
          <a:p>
            <a:r>
              <a:rPr lang="en-US" dirty="0">
                <a:hlinkClick r:id="rId6"/>
              </a:rPr>
              <a:t>https://github.com/lancaster-university/codal-atmega328p</a:t>
            </a:r>
            <a:endParaRPr lang="en-US" dirty="0"/>
          </a:p>
          <a:p>
            <a:pPr lvl="1"/>
            <a:r>
              <a:rPr lang="en-US" dirty="0">
                <a:hlinkClick r:id="rId7"/>
              </a:rPr>
              <a:t>https://github.com/lancaster-university/codal-arduino-uno</a:t>
            </a:r>
            <a:endParaRPr lang="en-US" dirty="0"/>
          </a:p>
          <a:p>
            <a:r>
              <a:rPr lang="en-US" dirty="0"/>
              <a:t>…</a:t>
            </a:r>
          </a:p>
          <a:p>
            <a:pPr lvl="2"/>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646146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993D4-B18B-4B77-83F9-4197185B8E76}"/>
              </a:ext>
            </a:extLst>
          </p:cNvPr>
          <p:cNvSpPr/>
          <p:nvPr/>
        </p:nvSpPr>
        <p:spPr>
          <a:xfrm>
            <a:off x="2855935" y="2693095"/>
            <a:ext cx="3106455" cy="78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Message Bus</a:t>
            </a:r>
          </a:p>
        </p:txBody>
      </p:sp>
      <p:sp>
        <p:nvSpPr>
          <p:cNvPr id="4" name="Rectangle 3">
            <a:extLst>
              <a:ext uri="{FF2B5EF4-FFF2-40B4-BE49-F238E27FC236}">
                <a16:creationId xmlns:a16="http://schemas.microsoft.com/office/drawing/2014/main" id="{7A1CBF01-3F28-48A7-8A5E-7667635DDF88}"/>
              </a:ext>
            </a:extLst>
          </p:cNvPr>
          <p:cNvSpPr/>
          <p:nvPr/>
        </p:nvSpPr>
        <p:spPr>
          <a:xfrm>
            <a:off x="2855935" y="3726818"/>
            <a:ext cx="3106455" cy="78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Non-preemptive </a:t>
            </a:r>
          </a:p>
          <a:p>
            <a:pPr algn="ctr"/>
            <a:r>
              <a:rPr lang="en-US" b="1" dirty="0"/>
              <a:t>Scheduler</a:t>
            </a:r>
          </a:p>
        </p:txBody>
      </p:sp>
      <p:sp>
        <p:nvSpPr>
          <p:cNvPr id="5" name="Rectangle 4">
            <a:extLst>
              <a:ext uri="{FF2B5EF4-FFF2-40B4-BE49-F238E27FC236}">
                <a16:creationId xmlns:a16="http://schemas.microsoft.com/office/drawing/2014/main" id="{9466C150-ADB2-4247-A6A9-4CEF8B6AA637}"/>
              </a:ext>
            </a:extLst>
          </p:cNvPr>
          <p:cNvSpPr/>
          <p:nvPr/>
        </p:nvSpPr>
        <p:spPr>
          <a:xfrm>
            <a:off x="6189946" y="2693095"/>
            <a:ext cx="3106455" cy="78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Device Drivers</a:t>
            </a:r>
          </a:p>
        </p:txBody>
      </p:sp>
      <p:sp>
        <p:nvSpPr>
          <p:cNvPr id="6" name="Rectangle 5">
            <a:extLst>
              <a:ext uri="{FF2B5EF4-FFF2-40B4-BE49-F238E27FC236}">
                <a16:creationId xmlns:a16="http://schemas.microsoft.com/office/drawing/2014/main" id="{BC53F592-CE11-41A1-A865-457D1FE9D296}"/>
              </a:ext>
            </a:extLst>
          </p:cNvPr>
          <p:cNvSpPr/>
          <p:nvPr/>
        </p:nvSpPr>
        <p:spPr>
          <a:xfrm>
            <a:off x="6189946" y="3726818"/>
            <a:ext cx="3106455" cy="78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Managed Types</a:t>
            </a:r>
          </a:p>
        </p:txBody>
      </p:sp>
      <p:sp>
        <p:nvSpPr>
          <p:cNvPr id="8" name="Rectangle 7">
            <a:extLst>
              <a:ext uri="{FF2B5EF4-FFF2-40B4-BE49-F238E27FC236}">
                <a16:creationId xmlns:a16="http://schemas.microsoft.com/office/drawing/2014/main" id="{69701DFD-9C38-481C-8358-CDE7290CC933}"/>
              </a:ext>
            </a:extLst>
          </p:cNvPr>
          <p:cNvSpPr/>
          <p:nvPr/>
        </p:nvSpPr>
        <p:spPr>
          <a:xfrm>
            <a:off x="1707291" y="649657"/>
            <a:ext cx="9222260" cy="535531"/>
          </a:xfrm>
          <a:prstGeom prst="rect">
            <a:avLst/>
          </a:prstGeom>
        </p:spPr>
        <p:txBody>
          <a:bodyPr wrap="square">
            <a:spAutoFit/>
          </a:bodyPr>
          <a:lstStyle/>
          <a:p>
            <a:pPr lvl="0">
              <a:lnSpc>
                <a:spcPct val="90000"/>
              </a:lnSpc>
              <a:spcBef>
                <a:spcPts val="1000"/>
              </a:spcBef>
            </a:pPr>
            <a:r>
              <a:rPr lang="en-US" sz="3200" dirty="0">
                <a:solidFill>
                  <a:prstClr val="black"/>
                </a:solidFill>
                <a:hlinkClick r:id="rId2"/>
              </a:rPr>
              <a:t>https://github.com/lancaster-university/codal-core</a:t>
            </a:r>
            <a:endParaRPr lang="en-US" sz="3200" dirty="0">
              <a:solidFill>
                <a:prstClr val="black"/>
              </a:solidFill>
            </a:endParaRPr>
          </a:p>
        </p:txBody>
      </p:sp>
    </p:spTree>
    <p:extLst>
      <p:ext uri="{BB962C8B-B14F-4D97-AF65-F5344CB8AC3E}">
        <p14:creationId xmlns:p14="http://schemas.microsoft.com/office/powerpoint/2010/main" val="882742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07D7F7-211F-4B3C-8575-2225218D0B3F}"/>
              </a:ext>
            </a:extLst>
          </p:cNvPr>
          <p:cNvPicPr>
            <a:picLocks noChangeAspect="1"/>
          </p:cNvPicPr>
          <p:nvPr/>
        </p:nvPicPr>
        <p:blipFill>
          <a:blip r:embed="rId2"/>
          <a:stretch>
            <a:fillRect/>
          </a:stretch>
        </p:blipFill>
        <p:spPr>
          <a:xfrm>
            <a:off x="245395" y="216425"/>
            <a:ext cx="2834682" cy="2684904"/>
          </a:xfrm>
          <a:prstGeom prst="rect">
            <a:avLst/>
          </a:prstGeom>
        </p:spPr>
      </p:pic>
      <p:sp>
        <p:nvSpPr>
          <p:cNvPr id="3" name="Rectangle 2">
            <a:extLst>
              <a:ext uri="{FF2B5EF4-FFF2-40B4-BE49-F238E27FC236}">
                <a16:creationId xmlns:a16="http://schemas.microsoft.com/office/drawing/2014/main" id="{E988E8A5-D5E2-4047-B917-E906F07BA208}"/>
              </a:ext>
            </a:extLst>
          </p:cNvPr>
          <p:cNvSpPr/>
          <p:nvPr/>
        </p:nvSpPr>
        <p:spPr>
          <a:xfrm>
            <a:off x="3356919" y="123749"/>
            <a:ext cx="8835081" cy="830997"/>
          </a:xfrm>
          <a:prstGeom prst="rect">
            <a:avLst/>
          </a:prstGeom>
        </p:spPr>
        <p:txBody>
          <a:bodyPr wrap="square">
            <a:spAutoFit/>
          </a:bodyPr>
          <a:lstStyle/>
          <a:p>
            <a:r>
              <a:rPr lang="en-US" sz="2400" dirty="0">
                <a:hlinkClick r:id="rId3"/>
              </a:rPr>
              <a:t>https://github.com/Microsoft/pxt-common-packages/blob/master/libs/accelerometer/accelerometer.cpp</a:t>
            </a:r>
            <a:r>
              <a:rPr lang="en-US" sz="2400" dirty="0"/>
              <a:t> </a:t>
            </a:r>
          </a:p>
        </p:txBody>
      </p:sp>
      <p:pic>
        <p:nvPicPr>
          <p:cNvPr id="4" name="Picture 3">
            <a:extLst>
              <a:ext uri="{FF2B5EF4-FFF2-40B4-BE49-F238E27FC236}">
                <a16:creationId xmlns:a16="http://schemas.microsoft.com/office/drawing/2014/main" id="{11B693B9-D442-43B3-9504-6B6419075C02}"/>
              </a:ext>
            </a:extLst>
          </p:cNvPr>
          <p:cNvPicPr>
            <a:picLocks noChangeAspect="1"/>
          </p:cNvPicPr>
          <p:nvPr/>
        </p:nvPicPr>
        <p:blipFill>
          <a:blip r:embed="rId4"/>
          <a:stretch>
            <a:fillRect/>
          </a:stretch>
        </p:blipFill>
        <p:spPr>
          <a:xfrm>
            <a:off x="5587149" y="1478166"/>
            <a:ext cx="5408498" cy="4078132"/>
          </a:xfrm>
          <a:prstGeom prst="rect">
            <a:avLst/>
          </a:prstGeom>
        </p:spPr>
      </p:pic>
      <p:pic>
        <p:nvPicPr>
          <p:cNvPr id="5" name="Picture 4">
            <a:extLst>
              <a:ext uri="{FF2B5EF4-FFF2-40B4-BE49-F238E27FC236}">
                <a16:creationId xmlns:a16="http://schemas.microsoft.com/office/drawing/2014/main" id="{7B020CAA-42C6-4692-9B6B-5DA548884901}"/>
              </a:ext>
            </a:extLst>
          </p:cNvPr>
          <p:cNvPicPr>
            <a:picLocks noChangeAspect="1"/>
          </p:cNvPicPr>
          <p:nvPr/>
        </p:nvPicPr>
        <p:blipFill>
          <a:blip r:embed="rId5"/>
          <a:stretch>
            <a:fillRect/>
          </a:stretch>
        </p:blipFill>
        <p:spPr>
          <a:xfrm>
            <a:off x="245395" y="3235350"/>
            <a:ext cx="4726190" cy="2711541"/>
          </a:xfrm>
          <a:prstGeom prst="rect">
            <a:avLst/>
          </a:prstGeom>
        </p:spPr>
      </p:pic>
    </p:spTree>
    <p:extLst>
      <p:ext uri="{BB962C8B-B14F-4D97-AF65-F5344CB8AC3E}">
        <p14:creationId xmlns:p14="http://schemas.microsoft.com/office/powerpoint/2010/main" val="89951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7876-31AA-4A01-8A51-FACA7B7F534A}"/>
              </a:ext>
            </a:extLst>
          </p:cNvPr>
          <p:cNvSpPr>
            <a:spLocks noGrp="1"/>
          </p:cNvSpPr>
          <p:nvPr>
            <p:ph type="title"/>
          </p:nvPr>
        </p:nvSpPr>
        <p:spPr>
          <a:xfrm>
            <a:off x="667358" y="74141"/>
            <a:ext cx="10515600" cy="1325563"/>
          </a:xfrm>
        </p:spPr>
        <p:txBody>
          <a:bodyPr/>
          <a:lstStyle/>
          <a:p>
            <a:r>
              <a:rPr lang="en-US" dirty="0"/>
              <a:t>Target specific override and shim file</a:t>
            </a:r>
          </a:p>
        </p:txBody>
      </p:sp>
      <p:pic>
        <p:nvPicPr>
          <p:cNvPr id="3" name="Picture 2">
            <a:extLst>
              <a:ext uri="{FF2B5EF4-FFF2-40B4-BE49-F238E27FC236}">
                <a16:creationId xmlns:a16="http://schemas.microsoft.com/office/drawing/2014/main" id="{2FDE4E63-C76F-460E-8646-814D1629BB01}"/>
              </a:ext>
            </a:extLst>
          </p:cNvPr>
          <p:cNvPicPr>
            <a:picLocks noChangeAspect="1"/>
          </p:cNvPicPr>
          <p:nvPr/>
        </p:nvPicPr>
        <p:blipFill>
          <a:blip r:embed="rId2"/>
          <a:stretch>
            <a:fillRect/>
          </a:stretch>
        </p:blipFill>
        <p:spPr>
          <a:xfrm>
            <a:off x="667358" y="2535261"/>
            <a:ext cx="5095875" cy="3533775"/>
          </a:xfrm>
          <a:prstGeom prst="rect">
            <a:avLst/>
          </a:prstGeom>
        </p:spPr>
      </p:pic>
      <p:sp>
        <p:nvSpPr>
          <p:cNvPr id="4" name="Rectangle 3">
            <a:extLst>
              <a:ext uri="{FF2B5EF4-FFF2-40B4-BE49-F238E27FC236}">
                <a16:creationId xmlns:a16="http://schemas.microsoft.com/office/drawing/2014/main" id="{8CA8B708-D5E5-489A-B2AB-5D8BAB9C725B}"/>
              </a:ext>
            </a:extLst>
          </p:cNvPr>
          <p:cNvSpPr/>
          <p:nvPr/>
        </p:nvSpPr>
        <p:spPr>
          <a:xfrm>
            <a:off x="667358" y="1524170"/>
            <a:ext cx="6096000" cy="646331"/>
          </a:xfrm>
          <a:prstGeom prst="rect">
            <a:avLst/>
          </a:prstGeom>
        </p:spPr>
        <p:txBody>
          <a:bodyPr>
            <a:spAutoFit/>
          </a:bodyPr>
          <a:lstStyle/>
          <a:p>
            <a:r>
              <a:rPr lang="en-US" dirty="0">
                <a:hlinkClick r:id="rId3"/>
              </a:rPr>
              <a:t>https://github.com/Microsoft/pxt-adafruit/blob/master/libs/accelerometer/axis.h</a:t>
            </a:r>
            <a:r>
              <a:rPr lang="en-US" dirty="0"/>
              <a:t> </a:t>
            </a:r>
          </a:p>
        </p:txBody>
      </p:sp>
      <p:sp>
        <p:nvSpPr>
          <p:cNvPr id="5" name="Rectangle 4">
            <a:extLst>
              <a:ext uri="{FF2B5EF4-FFF2-40B4-BE49-F238E27FC236}">
                <a16:creationId xmlns:a16="http://schemas.microsoft.com/office/drawing/2014/main" id="{0429F711-DF40-4AA3-854E-3AA39EF22EDE}"/>
              </a:ext>
            </a:extLst>
          </p:cNvPr>
          <p:cNvSpPr/>
          <p:nvPr/>
        </p:nvSpPr>
        <p:spPr>
          <a:xfrm>
            <a:off x="5828271" y="1524170"/>
            <a:ext cx="6096000" cy="646331"/>
          </a:xfrm>
          <a:prstGeom prst="rect">
            <a:avLst/>
          </a:prstGeom>
        </p:spPr>
        <p:txBody>
          <a:bodyPr>
            <a:spAutoFit/>
          </a:bodyPr>
          <a:lstStyle/>
          <a:p>
            <a:r>
              <a:rPr lang="en-US" dirty="0">
                <a:hlinkClick r:id="rId4"/>
              </a:rPr>
              <a:t>https://github.com/Microsoft/pxt-adafruit/blob/master/libs/accelerometer/shims.d.ts</a:t>
            </a:r>
            <a:r>
              <a:rPr lang="en-US" dirty="0"/>
              <a:t> </a:t>
            </a:r>
          </a:p>
        </p:txBody>
      </p:sp>
      <p:pic>
        <p:nvPicPr>
          <p:cNvPr id="6" name="Picture 5">
            <a:extLst>
              <a:ext uri="{FF2B5EF4-FFF2-40B4-BE49-F238E27FC236}">
                <a16:creationId xmlns:a16="http://schemas.microsoft.com/office/drawing/2014/main" id="{C8D3E653-4E1B-4DC4-BCBB-EA41B2242E05}"/>
              </a:ext>
            </a:extLst>
          </p:cNvPr>
          <p:cNvPicPr>
            <a:picLocks noChangeAspect="1"/>
          </p:cNvPicPr>
          <p:nvPr/>
        </p:nvPicPr>
        <p:blipFill>
          <a:blip r:embed="rId5"/>
          <a:stretch>
            <a:fillRect/>
          </a:stretch>
        </p:blipFill>
        <p:spPr>
          <a:xfrm>
            <a:off x="5925158" y="2535261"/>
            <a:ext cx="5731077" cy="3633428"/>
          </a:xfrm>
          <a:prstGeom prst="rect">
            <a:avLst/>
          </a:prstGeom>
        </p:spPr>
      </p:pic>
    </p:spTree>
    <p:extLst>
      <p:ext uri="{BB962C8B-B14F-4D97-AF65-F5344CB8AC3E}">
        <p14:creationId xmlns:p14="http://schemas.microsoft.com/office/powerpoint/2010/main" val="1593452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9232-30A2-4E9D-AC1D-38956DEC4310}"/>
              </a:ext>
            </a:extLst>
          </p:cNvPr>
          <p:cNvSpPr>
            <a:spLocks noGrp="1"/>
          </p:cNvSpPr>
          <p:nvPr>
            <p:ph type="title"/>
          </p:nvPr>
        </p:nvSpPr>
        <p:spPr/>
        <p:txBody>
          <a:bodyPr/>
          <a:lstStyle/>
          <a:p>
            <a:r>
              <a:rPr lang="en-US" dirty="0"/>
              <a:t>Compiling C++ for MakeCode</a:t>
            </a:r>
          </a:p>
        </p:txBody>
      </p:sp>
      <p:sp>
        <p:nvSpPr>
          <p:cNvPr id="3" name="Content Placeholder 2">
            <a:extLst>
              <a:ext uri="{FF2B5EF4-FFF2-40B4-BE49-F238E27FC236}">
                <a16:creationId xmlns:a16="http://schemas.microsoft.com/office/drawing/2014/main" id="{7D1EC93D-3872-4AFB-B4E1-253D668BC425}"/>
              </a:ext>
            </a:extLst>
          </p:cNvPr>
          <p:cNvSpPr>
            <a:spLocks noGrp="1"/>
          </p:cNvSpPr>
          <p:nvPr>
            <p:ph idx="1"/>
          </p:nvPr>
        </p:nvSpPr>
        <p:spPr/>
        <p:txBody>
          <a:bodyPr>
            <a:normAutofit fontScale="85000" lnSpcReduction="20000"/>
          </a:bodyPr>
          <a:lstStyle/>
          <a:p>
            <a:endParaRPr lang="en-US" dirty="0"/>
          </a:p>
          <a:p>
            <a:r>
              <a:rPr lang="en-US" dirty="0"/>
              <a:t>Preprocessing of C++</a:t>
            </a:r>
          </a:p>
          <a:p>
            <a:pPr lvl="1"/>
            <a:r>
              <a:rPr lang="en-US" dirty="0">
                <a:hlinkClick r:id="rId2"/>
              </a:rPr>
              <a:t>https://makecode.com/simshim</a:t>
            </a:r>
            <a:r>
              <a:rPr lang="en-US" dirty="0"/>
              <a:t> </a:t>
            </a:r>
          </a:p>
          <a:p>
            <a:pPr lvl="1"/>
            <a:r>
              <a:rPr lang="en-US" dirty="0"/>
              <a:t>Determines which C++ entities will be visible/exported via TypeScript Declaration File</a:t>
            </a:r>
          </a:p>
          <a:p>
            <a:pPr lvl="1"/>
            <a:endParaRPr lang="en-US" dirty="0"/>
          </a:p>
          <a:p>
            <a:r>
              <a:rPr lang="en-US" dirty="0"/>
              <a:t>1-1 mappings between most C++ and TypeScript entities</a:t>
            </a:r>
          </a:p>
          <a:p>
            <a:pPr lvl="1"/>
            <a:r>
              <a:rPr lang="en-US" dirty="0"/>
              <a:t>bool, number, string, </a:t>
            </a:r>
            <a:r>
              <a:rPr lang="en-US" dirty="0" err="1"/>
              <a:t>enums</a:t>
            </a:r>
            <a:endParaRPr lang="en-US" dirty="0"/>
          </a:p>
          <a:p>
            <a:pPr lvl="1"/>
            <a:r>
              <a:rPr lang="en-US" dirty="0"/>
              <a:t>lambdas, functions</a:t>
            </a:r>
          </a:p>
          <a:p>
            <a:pPr lvl="1"/>
            <a:r>
              <a:rPr lang="en-US" dirty="0"/>
              <a:t>namespaces</a:t>
            </a:r>
          </a:p>
          <a:p>
            <a:pPr lvl="1"/>
            <a:r>
              <a:rPr lang="en-US" dirty="0"/>
              <a:t>collections</a:t>
            </a:r>
          </a:p>
          <a:p>
            <a:pPr lvl="1"/>
            <a:endParaRPr lang="en-US" dirty="0"/>
          </a:p>
          <a:p>
            <a:r>
              <a:rPr lang="en-US" dirty="0"/>
              <a:t>Invoke C++ to generate runtime binary</a:t>
            </a:r>
          </a:p>
          <a:p>
            <a:pPr lvl="1"/>
            <a:r>
              <a:rPr lang="en-US" dirty="0"/>
              <a:t>With exported points</a:t>
            </a:r>
          </a:p>
          <a:p>
            <a:pPr lvl="1"/>
            <a:r>
              <a:rPr lang="en-US" dirty="0"/>
              <a:t>Incorporated into web app</a:t>
            </a:r>
          </a:p>
          <a:p>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267B44B9-0ADF-4FEA-8060-AA0156C8B2BF}"/>
              </a:ext>
            </a:extLst>
          </p:cNvPr>
          <p:cNvPicPr>
            <a:picLocks noChangeAspect="1"/>
          </p:cNvPicPr>
          <p:nvPr/>
        </p:nvPicPr>
        <p:blipFill>
          <a:blip r:embed="rId3"/>
          <a:stretch>
            <a:fillRect/>
          </a:stretch>
        </p:blipFill>
        <p:spPr>
          <a:xfrm>
            <a:off x="8275398" y="5073817"/>
            <a:ext cx="3781425" cy="1619250"/>
          </a:xfrm>
          <a:prstGeom prst="rect">
            <a:avLst/>
          </a:prstGeom>
        </p:spPr>
      </p:pic>
    </p:spTree>
    <p:extLst>
      <p:ext uri="{BB962C8B-B14F-4D97-AF65-F5344CB8AC3E}">
        <p14:creationId xmlns:p14="http://schemas.microsoft.com/office/powerpoint/2010/main" val="1123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4494" y="414579"/>
            <a:ext cx="5783314" cy="1321399"/>
          </a:xfrm>
        </p:spPr>
        <p:txBody>
          <a:bodyPr/>
          <a:lstStyle/>
          <a:p>
            <a:r>
              <a:rPr lang="en-US" dirty="0"/>
              <a:t>Microsoft MakeCode</a:t>
            </a:r>
            <a:br>
              <a:rPr lang="en-US" dirty="0"/>
            </a:br>
            <a:r>
              <a:rPr lang="en-US" sz="2745" dirty="0"/>
              <a:t>Hands-on Computing for every student</a:t>
            </a:r>
            <a:endParaRPr lang="en-US" dirty="0"/>
          </a:p>
        </p:txBody>
      </p:sp>
      <p:pic>
        <p:nvPicPr>
          <p:cNvPr id="8" name="Picture 7">
            <a:extLst>
              <a:ext uri="{FF2B5EF4-FFF2-40B4-BE49-F238E27FC236}">
                <a16:creationId xmlns:a16="http://schemas.microsoft.com/office/drawing/2014/main" id="{21E4E542-5F5F-4EDD-AA64-783807897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79" y="414579"/>
            <a:ext cx="721503" cy="721503"/>
          </a:xfrm>
          <a:prstGeom prst="rect">
            <a:avLst/>
          </a:prstGeom>
        </p:spPr>
      </p:pic>
      <p:sp>
        <p:nvSpPr>
          <p:cNvPr id="7" name="Text Placeholder 1">
            <a:extLst>
              <a:ext uri="{FF2B5EF4-FFF2-40B4-BE49-F238E27FC236}">
                <a16:creationId xmlns:a16="http://schemas.microsoft.com/office/drawing/2014/main" id="{B4FDDDD3-7A29-4577-8B5F-651CCA844DB4}"/>
              </a:ext>
            </a:extLst>
          </p:cNvPr>
          <p:cNvSpPr txBox="1">
            <a:spLocks/>
          </p:cNvSpPr>
          <p:nvPr/>
        </p:nvSpPr>
        <p:spPr>
          <a:xfrm>
            <a:off x="367981" y="2082833"/>
            <a:ext cx="6396993" cy="442575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Just works</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always, everywhere</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Physical computing a more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inclusive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t>
            </a:r>
            <a:r>
              <a:rPr kumimoji="0" lang="en-US" sz="3137" b="0" i="0" u="none" strike="noStrike" kern="1200" cap="none" spc="-59"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approach to CS education</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Path to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real-world skills</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Extensible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platform for partners</a:t>
            </a:r>
          </a:p>
        </p:txBody>
      </p:sp>
      <p:pic>
        <p:nvPicPr>
          <p:cNvPr id="10" name="Picture 9">
            <a:extLst>
              <a:ext uri="{FF2B5EF4-FFF2-40B4-BE49-F238E27FC236}">
                <a16:creationId xmlns:a16="http://schemas.microsoft.com/office/drawing/2014/main" id="{D0D5152C-71F7-47AD-9FA7-13D40E5FF8D7}"/>
              </a:ext>
            </a:extLst>
          </p:cNvPr>
          <p:cNvPicPr>
            <a:picLocks noChangeAspect="1"/>
          </p:cNvPicPr>
          <p:nvPr/>
        </p:nvPicPr>
        <p:blipFill rotWithShape="1">
          <a:blip r:embed="rId4">
            <a:extLst>
              <a:ext uri="{28A0092B-C50C-407E-A947-70E740481C1C}">
                <a14:useLocalDpi xmlns:a14="http://schemas.microsoft.com/office/drawing/2010/main" val="0"/>
              </a:ext>
            </a:extLst>
          </a:blip>
          <a:srcRect r="497" b="497"/>
          <a:stretch/>
        </p:blipFill>
        <p:spPr>
          <a:xfrm>
            <a:off x="6890643" y="487"/>
            <a:ext cx="5301358" cy="6857027"/>
          </a:xfrm>
          <a:prstGeom prst="rect">
            <a:avLst/>
          </a:prstGeom>
        </p:spPr>
      </p:pic>
    </p:spTree>
    <p:extLst>
      <p:ext uri="{BB962C8B-B14F-4D97-AF65-F5344CB8AC3E}">
        <p14:creationId xmlns:p14="http://schemas.microsoft.com/office/powerpoint/2010/main" val="2063412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187061"/>
          </a:xfrm>
        </p:spPr>
        <p:txBody>
          <a:bodyPr/>
          <a:lstStyle/>
          <a:p>
            <a:r>
              <a:rPr lang="en-US" dirty="0"/>
              <a:t>Considerations</a:t>
            </a:r>
          </a:p>
          <a:p>
            <a:pPr lvl="1"/>
            <a:r>
              <a:rPr lang="en-US" dirty="0"/>
              <a:t>Compile for low-memory footprint</a:t>
            </a:r>
          </a:p>
          <a:p>
            <a:pPr lvl="1"/>
            <a:r>
              <a:rPr lang="en-US" dirty="0"/>
              <a:t>Link against pre-compiled C++ runtime</a:t>
            </a:r>
          </a:p>
          <a:p>
            <a:pPr lvl="1"/>
            <a:r>
              <a:rPr lang="en-US" dirty="0"/>
              <a:t>All types known at compile time, no runtime checks</a:t>
            </a:r>
          </a:p>
          <a:p>
            <a:endParaRPr lang="en-US" dirty="0"/>
          </a:p>
          <a:p>
            <a:r>
              <a:rPr lang="en-US" dirty="0"/>
              <a:t>TypeScript without the </a:t>
            </a:r>
            <a:r>
              <a:rPr lang="en-US" u="sng" dirty="0"/>
              <a:t>Any</a:t>
            </a:r>
            <a:r>
              <a:rPr lang="en-US" dirty="0"/>
              <a:t> type and “bad parts”</a:t>
            </a:r>
          </a:p>
          <a:p>
            <a:pPr lvl="1"/>
            <a:r>
              <a:rPr lang="en-US" dirty="0"/>
              <a:t>a </a:t>
            </a:r>
            <a:r>
              <a:rPr lang="en-US" u="sng" dirty="0"/>
              <a:t>subset</a:t>
            </a:r>
            <a:r>
              <a:rPr lang="en-US" dirty="0"/>
              <a:t> of TypeScript, with some type substitutions (number -&gt; int32)</a:t>
            </a:r>
          </a:p>
          <a:p>
            <a:pPr lvl="1"/>
            <a:r>
              <a:rPr lang="en-US" dirty="0"/>
              <a:t>excludes</a:t>
            </a:r>
          </a:p>
          <a:p>
            <a:pPr lvl="2"/>
            <a:r>
              <a:rPr lang="en-US" dirty="0"/>
              <a:t>the </a:t>
            </a:r>
            <a:r>
              <a:rPr lang="en-US" b="1" dirty="0" err="1"/>
              <a:t>eval</a:t>
            </a:r>
            <a:r>
              <a:rPr lang="en-US" dirty="0"/>
              <a:t> function, the </a:t>
            </a:r>
            <a:r>
              <a:rPr lang="en-US" b="1" dirty="0"/>
              <a:t>with</a:t>
            </a:r>
            <a:r>
              <a:rPr lang="en-US" dirty="0"/>
              <a:t> statement, the </a:t>
            </a:r>
            <a:r>
              <a:rPr lang="en-US" b="1" dirty="0" err="1"/>
              <a:t>typeof</a:t>
            </a:r>
            <a:r>
              <a:rPr lang="en-US" dirty="0"/>
              <a:t> expression</a:t>
            </a:r>
            <a:r>
              <a:rPr lang="en-US" sz="1008" dirty="0"/>
              <a:t> </a:t>
            </a:r>
          </a:p>
          <a:p>
            <a:pPr lvl="2"/>
            <a:r>
              <a:rPr lang="en-US" dirty="0"/>
              <a:t>type assertions, </a:t>
            </a:r>
            <a:r>
              <a:rPr lang="en-US" b="1" dirty="0" err="1"/>
              <a:t>var</a:t>
            </a:r>
            <a:r>
              <a:rPr lang="en-US" dirty="0"/>
              <a:t> statement</a:t>
            </a:r>
          </a:p>
          <a:p>
            <a:pPr lvl="2"/>
            <a:r>
              <a:rPr lang="en-US" dirty="0"/>
              <a:t>access to prototype property and computed properties</a:t>
            </a:r>
          </a:p>
          <a:p>
            <a:pPr lvl="2"/>
            <a:r>
              <a:rPr lang="en-US" dirty="0"/>
              <a:t>access to the “</a:t>
            </a:r>
            <a:r>
              <a:rPr lang="en-US" b="1" dirty="0"/>
              <a:t>this</a:t>
            </a:r>
            <a:r>
              <a:rPr lang="en-US" dirty="0"/>
              <a:t>” pointer outside of a class</a:t>
            </a:r>
          </a:p>
        </p:txBody>
      </p:sp>
    </p:spTree>
    <p:extLst>
      <p:ext uri="{BB962C8B-B14F-4D97-AF65-F5344CB8AC3E}">
        <p14:creationId xmlns:p14="http://schemas.microsoft.com/office/powerpoint/2010/main" val="42767781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What’s Left in 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452711"/>
          </a:xfrm>
        </p:spPr>
        <p:txBody>
          <a:bodyPr/>
          <a:lstStyle/>
          <a:p>
            <a:r>
              <a:rPr lang="en-US" dirty="0"/>
              <a:t>standard </a:t>
            </a:r>
            <a:r>
              <a:rPr lang="en-US" b="1" dirty="0"/>
              <a:t>control-flow</a:t>
            </a:r>
            <a:r>
              <a:rPr lang="en-US" dirty="0"/>
              <a:t> </a:t>
            </a:r>
            <a:r>
              <a:rPr lang="en-US" b="1" dirty="0"/>
              <a:t>statements</a:t>
            </a:r>
            <a:endParaRPr lang="en-US" dirty="0"/>
          </a:p>
          <a:p>
            <a:r>
              <a:rPr lang="en-US" b="1" dirty="0"/>
              <a:t>let</a:t>
            </a:r>
            <a:r>
              <a:rPr lang="en-US" dirty="0"/>
              <a:t> and </a:t>
            </a:r>
            <a:r>
              <a:rPr lang="en-US" b="1" dirty="0" err="1"/>
              <a:t>const</a:t>
            </a:r>
            <a:r>
              <a:rPr lang="en-US" b="1" dirty="0"/>
              <a:t>: </a:t>
            </a:r>
            <a:r>
              <a:rPr lang="en-US" dirty="0"/>
              <a:t>lexically-scoped variable declarations </a:t>
            </a:r>
          </a:p>
          <a:p>
            <a:pPr lvl="0"/>
            <a:endParaRPr lang="en-US" b="1" dirty="0"/>
          </a:p>
          <a:p>
            <a:pPr lvl="0"/>
            <a:r>
              <a:rPr lang="en-US" b="1" dirty="0"/>
              <a:t>functions</a:t>
            </a:r>
            <a:r>
              <a:rPr lang="en-US" dirty="0"/>
              <a:t> (nested) and lambdas</a:t>
            </a:r>
            <a:endParaRPr lang="en-US" b="1" dirty="0"/>
          </a:p>
          <a:p>
            <a:pPr lvl="0"/>
            <a:endParaRPr lang="en-US" b="1" dirty="0"/>
          </a:p>
          <a:p>
            <a:pPr lvl="0"/>
            <a:r>
              <a:rPr lang="en-US" b="1" dirty="0"/>
              <a:t>classes</a:t>
            </a:r>
            <a:r>
              <a:rPr lang="en-US" dirty="0"/>
              <a:t> with instance fields, methods and constructors</a:t>
            </a:r>
          </a:p>
          <a:p>
            <a:pPr lvl="0"/>
            <a:r>
              <a:rPr lang="en-US" b="1" dirty="0"/>
              <a:t>generic</a:t>
            </a:r>
            <a:r>
              <a:rPr lang="en-US" dirty="0"/>
              <a:t> classes, methods, and functions for code reuse</a:t>
            </a:r>
          </a:p>
          <a:p>
            <a:r>
              <a:rPr lang="en-US" b="1" dirty="0"/>
              <a:t>namespaces</a:t>
            </a:r>
          </a:p>
          <a:p>
            <a:pPr lvl="0"/>
            <a:endParaRPr lang="en-US" dirty="0"/>
          </a:p>
        </p:txBody>
      </p:sp>
    </p:spTree>
    <p:extLst>
      <p:ext uri="{BB962C8B-B14F-4D97-AF65-F5344CB8AC3E}">
        <p14:creationId xmlns:p14="http://schemas.microsoft.com/office/powerpoint/2010/main" val="3058091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96FF8-F650-42A2-9A2B-D42F0165A42D}"/>
              </a:ext>
            </a:extLst>
          </p:cNvPr>
          <p:cNvSpPr>
            <a:spLocks noGrp="1"/>
          </p:cNvSpPr>
          <p:nvPr>
            <p:ph type="title"/>
          </p:nvPr>
        </p:nvSpPr>
        <p:spPr/>
        <p:txBody>
          <a:bodyPr/>
          <a:lstStyle/>
          <a:p>
            <a:r>
              <a:rPr lang="en-US" dirty="0"/>
              <a:t>Extending with Static TypeScript</a:t>
            </a:r>
          </a:p>
        </p:txBody>
      </p:sp>
      <p:sp>
        <p:nvSpPr>
          <p:cNvPr id="3" name="Content Placeholder 2">
            <a:extLst>
              <a:ext uri="{FF2B5EF4-FFF2-40B4-BE49-F238E27FC236}">
                <a16:creationId xmlns:a16="http://schemas.microsoft.com/office/drawing/2014/main" id="{8885AC77-5D4E-4248-93D2-D5195B9E1BE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1810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463-DDD8-4211-8115-794A8935523E}"/>
              </a:ext>
            </a:extLst>
          </p:cNvPr>
          <p:cNvSpPr>
            <a:spLocks noGrp="1"/>
          </p:cNvSpPr>
          <p:nvPr>
            <p:ph type="title"/>
          </p:nvPr>
        </p:nvSpPr>
        <p:spPr/>
        <p:txBody>
          <a:bodyPr/>
          <a:lstStyle/>
          <a:p>
            <a:r>
              <a:rPr lang="en-US" dirty="0"/>
              <a:t>MakeCode GitHub repos</a:t>
            </a:r>
          </a:p>
        </p:txBody>
      </p:sp>
      <p:sp>
        <p:nvSpPr>
          <p:cNvPr id="3" name="Content Placeholder 2">
            <a:extLst>
              <a:ext uri="{FF2B5EF4-FFF2-40B4-BE49-F238E27FC236}">
                <a16:creationId xmlns:a16="http://schemas.microsoft.com/office/drawing/2014/main" id="{DCDEBD8C-2243-47C9-8D4A-03E0E715E20E}"/>
              </a:ext>
            </a:extLst>
          </p:cNvPr>
          <p:cNvSpPr>
            <a:spLocks noGrp="1"/>
          </p:cNvSpPr>
          <p:nvPr>
            <p:ph idx="1"/>
          </p:nvPr>
        </p:nvSpPr>
        <p:spPr/>
        <p:txBody>
          <a:bodyPr>
            <a:normAutofit lnSpcReduction="10000"/>
          </a:bodyPr>
          <a:lstStyle/>
          <a:p>
            <a:r>
              <a:rPr lang="en-US" dirty="0"/>
              <a:t>Framework and support</a:t>
            </a:r>
          </a:p>
          <a:p>
            <a:pPr lvl="1"/>
            <a:r>
              <a:rPr lang="en-US" dirty="0">
                <a:hlinkClick r:id="rId2"/>
              </a:rPr>
              <a:t>https://github.com/Microsoft/pxt</a:t>
            </a:r>
            <a:r>
              <a:rPr lang="en-US" dirty="0"/>
              <a:t> </a:t>
            </a:r>
          </a:p>
          <a:p>
            <a:pPr lvl="1"/>
            <a:r>
              <a:rPr lang="en-US" dirty="0">
                <a:hlinkClick r:id="rId3"/>
              </a:rPr>
              <a:t>https://github.com/Microsoft/pxt-blockly</a:t>
            </a:r>
            <a:endParaRPr lang="en-US" dirty="0"/>
          </a:p>
          <a:p>
            <a:pPr lvl="1"/>
            <a:r>
              <a:rPr lang="en-US" dirty="0">
                <a:hlinkClick r:id="rId4"/>
              </a:rPr>
              <a:t>https://github.com/Microsoft/pxt-monaco-typescript</a:t>
            </a:r>
            <a:r>
              <a:rPr lang="en-US" dirty="0"/>
              <a:t> </a:t>
            </a:r>
          </a:p>
          <a:p>
            <a:pPr lvl="1"/>
            <a:r>
              <a:rPr lang="en-US" dirty="0">
                <a:hlinkClick r:id="rId5"/>
              </a:rPr>
              <a:t>https://github.com/Microsoft/pxt-common-packages</a:t>
            </a:r>
            <a:r>
              <a:rPr lang="en-US" dirty="0"/>
              <a:t> (CODAL-specific)</a:t>
            </a:r>
          </a:p>
          <a:p>
            <a:pPr lvl="1"/>
            <a:endParaRPr lang="en-US" dirty="0"/>
          </a:p>
          <a:p>
            <a:r>
              <a:rPr lang="en-US" dirty="0"/>
              <a:t>Targets</a:t>
            </a:r>
          </a:p>
          <a:p>
            <a:pPr lvl="1"/>
            <a:r>
              <a:rPr lang="en-US" dirty="0">
                <a:hlinkClick r:id="rId6"/>
              </a:rPr>
              <a:t>https://github.com/Microsoft/pxt-adafruit</a:t>
            </a:r>
            <a:r>
              <a:rPr lang="en-US" dirty="0"/>
              <a:t> </a:t>
            </a:r>
          </a:p>
          <a:p>
            <a:pPr lvl="1"/>
            <a:r>
              <a:rPr lang="en-US" dirty="0">
                <a:hlinkClick r:id="rId7"/>
              </a:rPr>
              <a:t>https://github.com/Microsoft/pxt-chibitronics</a:t>
            </a:r>
            <a:r>
              <a:rPr lang="en-US" dirty="0"/>
              <a:t> </a:t>
            </a:r>
          </a:p>
          <a:p>
            <a:pPr lvl="1"/>
            <a:r>
              <a:rPr lang="en-US" dirty="0">
                <a:hlinkClick r:id="rId8"/>
              </a:rPr>
              <a:t>https://github.com/Microsoft/pxt-microbit</a:t>
            </a:r>
            <a:endParaRPr lang="en-US" dirty="0"/>
          </a:p>
          <a:p>
            <a:pPr lvl="1"/>
            <a:r>
              <a:rPr lang="en-US" dirty="0">
                <a:hlinkClick r:id="rId9"/>
              </a:rPr>
              <a:t>https://github.com/Microsoft/pxt-maker</a:t>
            </a:r>
            <a:r>
              <a:rPr lang="en-US" dirty="0"/>
              <a:t> </a:t>
            </a:r>
          </a:p>
          <a:p>
            <a:pPr lvl="1"/>
            <a:endParaRPr lang="en-US" dirty="0"/>
          </a:p>
        </p:txBody>
      </p:sp>
    </p:spTree>
    <p:extLst>
      <p:ext uri="{BB962C8B-B14F-4D97-AF65-F5344CB8AC3E}">
        <p14:creationId xmlns:p14="http://schemas.microsoft.com/office/powerpoint/2010/main" val="1041458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463-DDD8-4211-8115-794A8935523E}"/>
              </a:ext>
            </a:extLst>
          </p:cNvPr>
          <p:cNvSpPr>
            <a:spLocks noGrp="1"/>
          </p:cNvSpPr>
          <p:nvPr>
            <p:ph type="title"/>
          </p:nvPr>
        </p:nvSpPr>
        <p:spPr/>
        <p:txBody>
          <a:bodyPr/>
          <a:lstStyle/>
          <a:p>
            <a:r>
              <a:rPr lang="en-US" dirty="0"/>
              <a:t>MakeCode GitHub Packages</a:t>
            </a:r>
          </a:p>
        </p:txBody>
      </p:sp>
      <p:sp>
        <p:nvSpPr>
          <p:cNvPr id="3" name="Content Placeholder 2">
            <a:extLst>
              <a:ext uri="{FF2B5EF4-FFF2-40B4-BE49-F238E27FC236}">
                <a16:creationId xmlns:a16="http://schemas.microsoft.com/office/drawing/2014/main" id="{DCDEBD8C-2243-47C9-8D4A-03E0E715E20E}"/>
              </a:ext>
            </a:extLst>
          </p:cNvPr>
          <p:cNvSpPr>
            <a:spLocks noGrp="1"/>
          </p:cNvSpPr>
          <p:nvPr>
            <p:ph idx="1"/>
          </p:nvPr>
        </p:nvSpPr>
        <p:spPr/>
        <p:txBody>
          <a:bodyPr>
            <a:normAutofit/>
          </a:bodyPr>
          <a:lstStyle/>
          <a:p>
            <a:r>
              <a:rPr lang="en-US" dirty="0"/>
              <a:t>Primarily for the micro:bit</a:t>
            </a:r>
          </a:p>
          <a:p>
            <a:pPr lvl="1"/>
            <a:r>
              <a:rPr lang="en-US" dirty="0">
                <a:hlinkClick r:id="rId2"/>
              </a:rPr>
              <a:t>https://github.com/Microsoft/pxt-neopixel</a:t>
            </a:r>
            <a:r>
              <a:rPr lang="en-US" dirty="0"/>
              <a:t> </a:t>
            </a:r>
          </a:p>
          <a:p>
            <a:pPr lvl="1"/>
            <a:r>
              <a:rPr lang="en-US" dirty="0">
                <a:hlinkClick r:id="rId3"/>
              </a:rPr>
              <a:t>https://github.com/Microsoft/pxt-max6675</a:t>
            </a:r>
            <a:endParaRPr lang="en-US" dirty="0"/>
          </a:p>
          <a:p>
            <a:pPr lvl="1"/>
            <a:r>
              <a:rPr lang="en-US" dirty="0">
                <a:hlinkClick r:id="rId4"/>
              </a:rPr>
              <a:t>https://github.com/Microsoft/pxt-sonar</a:t>
            </a:r>
            <a:r>
              <a:rPr lang="en-US" dirty="0"/>
              <a:t> </a:t>
            </a:r>
          </a:p>
          <a:p>
            <a:pPr lvl="1"/>
            <a:r>
              <a:rPr lang="en-US" dirty="0">
                <a:hlinkClick r:id="rId5"/>
              </a:rPr>
              <a:t>https://github.com/Microsoft/pxt-bluetooth-midi</a:t>
            </a:r>
            <a:r>
              <a:rPr lang="en-US" dirty="0"/>
              <a:t> </a:t>
            </a:r>
          </a:p>
          <a:p>
            <a:pPr lvl="1"/>
            <a:r>
              <a:rPr lang="en-US" dirty="0">
                <a:hlinkClick r:id="rId6"/>
              </a:rPr>
              <a:t>https://github.com/Microsoft/pxt-gestures</a:t>
            </a:r>
            <a:endParaRPr lang="en-US" dirty="0"/>
          </a:p>
          <a:p>
            <a:pPr lvl="1"/>
            <a:r>
              <a:rPr lang="en-US" dirty="0">
                <a:hlinkClick r:id="rId7"/>
              </a:rPr>
              <a:t>https://github.com/Microsoft/pxt-microturtle</a:t>
            </a:r>
            <a:r>
              <a:rPr lang="en-US" dirty="0"/>
              <a:t> </a:t>
            </a:r>
          </a:p>
          <a:p>
            <a:pPr lvl="1"/>
            <a:endParaRPr lang="en-US" dirty="0"/>
          </a:p>
          <a:p>
            <a:pPr lvl="1"/>
            <a:endParaRPr lang="en-US" dirty="0"/>
          </a:p>
        </p:txBody>
      </p:sp>
    </p:spTree>
    <p:extLst>
      <p:ext uri="{BB962C8B-B14F-4D97-AF65-F5344CB8AC3E}">
        <p14:creationId xmlns:p14="http://schemas.microsoft.com/office/powerpoint/2010/main" val="34227654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B84A06-B5B9-4D1E-95B6-9117F3A9F2DA}"/>
              </a:ext>
            </a:extLst>
          </p:cNvPr>
          <p:cNvSpPr/>
          <p:nvPr/>
        </p:nvSpPr>
        <p:spPr>
          <a:xfrm>
            <a:off x="3369380" y="364435"/>
            <a:ext cx="4294294" cy="344762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Oval 4">
            <a:extLst>
              <a:ext uri="{FF2B5EF4-FFF2-40B4-BE49-F238E27FC236}">
                <a16:creationId xmlns:a16="http://schemas.microsoft.com/office/drawing/2014/main" id="{9E07E098-7595-4544-875B-991914708D61}"/>
              </a:ext>
            </a:extLst>
          </p:cNvPr>
          <p:cNvSpPr/>
          <p:nvPr/>
        </p:nvSpPr>
        <p:spPr>
          <a:xfrm>
            <a:off x="3369380" y="2491067"/>
            <a:ext cx="4294294" cy="34476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CEE679-A56D-483E-B210-05892C0CB14E}"/>
              </a:ext>
            </a:extLst>
          </p:cNvPr>
          <p:cNvSpPr txBox="1"/>
          <p:nvPr/>
        </p:nvSpPr>
        <p:spPr>
          <a:xfrm>
            <a:off x="4683378" y="2036813"/>
            <a:ext cx="1768754" cy="369332"/>
          </a:xfrm>
          <a:prstGeom prst="rect">
            <a:avLst/>
          </a:prstGeom>
          <a:noFill/>
        </p:spPr>
        <p:txBody>
          <a:bodyPr wrap="none" rtlCol="0">
            <a:spAutoFit/>
          </a:bodyPr>
          <a:lstStyle/>
          <a:p>
            <a:r>
              <a:rPr lang="en-US" b="1" u="sng" dirty="0">
                <a:solidFill>
                  <a:schemeClr val="accent6"/>
                </a:solidFill>
              </a:rPr>
              <a:t>Static TypeScript</a:t>
            </a:r>
          </a:p>
        </p:txBody>
      </p:sp>
      <p:sp>
        <p:nvSpPr>
          <p:cNvPr id="7" name="TextBox 6">
            <a:extLst>
              <a:ext uri="{FF2B5EF4-FFF2-40B4-BE49-F238E27FC236}">
                <a16:creationId xmlns:a16="http://schemas.microsoft.com/office/drawing/2014/main" id="{585F4B83-61DF-4F5D-9FB1-D9350D84C237}"/>
              </a:ext>
            </a:extLst>
          </p:cNvPr>
          <p:cNvSpPr txBox="1"/>
          <p:nvPr/>
        </p:nvSpPr>
        <p:spPr>
          <a:xfrm>
            <a:off x="5138747" y="3845548"/>
            <a:ext cx="838050" cy="369332"/>
          </a:xfrm>
          <a:prstGeom prst="rect">
            <a:avLst/>
          </a:prstGeom>
          <a:noFill/>
        </p:spPr>
        <p:txBody>
          <a:bodyPr wrap="none" rtlCol="0">
            <a:spAutoFit/>
          </a:bodyPr>
          <a:lstStyle/>
          <a:p>
            <a:r>
              <a:rPr lang="en-US" b="1" u="sng" dirty="0">
                <a:solidFill>
                  <a:srgbClr val="00B0F0"/>
                </a:solidFill>
              </a:rPr>
              <a:t>CODAL</a:t>
            </a:r>
          </a:p>
        </p:txBody>
      </p:sp>
      <p:sp>
        <p:nvSpPr>
          <p:cNvPr id="9" name="TextBox 8">
            <a:extLst>
              <a:ext uri="{FF2B5EF4-FFF2-40B4-BE49-F238E27FC236}">
                <a16:creationId xmlns:a16="http://schemas.microsoft.com/office/drawing/2014/main" id="{EEAA9F36-381D-4442-B91C-3780A18F5A9F}"/>
              </a:ext>
            </a:extLst>
          </p:cNvPr>
          <p:cNvSpPr txBox="1"/>
          <p:nvPr/>
        </p:nvSpPr>
        <p:spPr>
          <a:xfrm>
            <a:off x="2091863" y="568518"/>
            <a:ext cx="1112869" cy="646331"/>
          </a:xfrm>
          <a:prstGeom prst="rect">
            <a:avLst/>
          </a:prstGeom>
          <a:noFill/>
          <a:ln>
            <a:noFill/>
          </a:ln>
        </p:spPr>
        <p:txBody>
          <a:bodyPr wrap="none" rtlCol="0">
            <a:spAutoFit/>
          </a:bodyPr>
          <a:lstStyle/>
          <a:p>
            <a:r>
              <a:rPr lang="en-US" b="1" dirty="0">
                <a:solidFill>
                  <a:schemeClr val="accent6"/>
                </a:solidFill>
              </a:rPr>
              <a:t>The</a:t>
            </a:r>
            <a:r>
              <a:rPr lang="en-US" dirty="0">
                <a:solidFill>
                  <a:schemeClr val="accent6"/>
                </a:solidFill>
              </a:rPr>
              <a:t> </a:t>
            </a:r>
            <a:r>
              <a:rPr lang="en-US" b="1" dirty="0">
                <a:solidFill>
                  <a:schemeClr val="accent6"/>
                </a:solidFill>
              </a:rPr>
              <a:t>Web</a:t>
            </a:r>
          </a:p>
          <a:p>
            <a:r>
              <a:rPr lang="en-US" b="1" dirty="0">
                <a:solidFill>
                  <a:schemeClr val="accent6"/>
                </a:solidFill>
              </a:rPr>
              <a:t>(browser)</a:t>
            </a:r>
          </a:p>
        </p:txBody>
      </p:sp>
      <p:sp>
        <p:nvSpPr>
          <p:cNvPr id="10" name="TextBox 9">
            <a:extLst>
              <a:ext uri="{FF2B5EF4-FFF2-40B4-BE49-F238E27FC236}">
                <a16:creationId xmlns:a16="http://schemas.microsoft.com/office/drawing/2014/main" id="{CDF72848-299E-48E2-B8E8-DA24568FBD64}"/>
              </a:ext>
            </a:extLst>
          </p:cNvPr>
          <p:cNvSpPr txBox="1"/>
          <p:nvPr/>
        </p:nvSpPr>
        <p:spPr>
          <a:xfrm>
            <a:off x="4335398" y="2593210"/>
            <a:ext cx="2464714" cy="923330"/>
          </a:xfrm>
          <a:prstGeom prst="rect">
            <a:avLst/>
          </a:prstGeom>
          <a:noFill/>
        </p:spPr>
        <p:txBody>
          <a:bodyPr wrap="none" rtlCol="0">
            <a:spAutoFit/>
          </a:bodyPr>
          <a:lstStyle/>
          <a:p>
            <a:pPr algn="ctr"/>
            <a:r>
              <a:rPr lang="en-US" b="1" u="sng" dirty="0"/>
              <a:t>our contribution</a:t>
            </a:r>
          </a:p>
          <a:p>
            <a:pPr algn="ctr"/>
            <a:r>
              <a:rPr lang="en-US" dirty="0"/>
              <a:t>bringing the worlds of </a:t>
            </a:r>
          </a:p>
          <a:p>
            <a:pPr algn="ctr"/>
            <a:r>
              <a:rPr lang="en-US" b="1" dirty="0">
                <a:solidFill>
                  <a:schemeClr val="accent6"/>
                </a:solidFill>
              </a:rPr>
              <a:t>Web</a:t>
            </a:r>
            <a:r>
              <a:rPr lang="en-US" dirty="0"/>
              <a:t> and </a:t>
            </a:r>
            <a:r>
              <a:rPr lang="en-US" b="1" dirty="0">
                <a:solidFill>
                  <a:srgbClr val="00B0F0"/>
                </a:solidFill>
              </a:rPr>
              <a:t>MCU</a:t>
            </a:r>
            <a:r>
              <a:rPr lang="en-US" dirty="0"/>
              <a:t> together </a:t>
            </a:r>
          </a:p>
        </p:txBody>
      </p:sp>
      <p:sp>
        <p:nvSpPr>
          <p:cNvPr id="11" name="TextBox 10">
            <a:extLst>
              <a:ext uri="{FF2B5EF4-FFF2-40B4-BE49-F238E27FC236}">
                <a16:creationId xmlns:a16="http://schemas.microsoft.com/office/drawing/2014/main" id="{D8D45395-FA51-4558-A6F3-F9F3D751EC5C}"/>
              </a:ext>
            </a:extLst>
          </p:cNvPr>
          <p:cNvSpPr txBox="1"/>
          <p:nvPr/>
        </p:nvSpPr>
        <p:spPr>
          <a:xfrm>
            <a:off x="7635785" y="634513"/>
            <a:ext cx="2894536" cy="923330"/>
          </a:xfrm>
          <a:prstGeom prst="rect">
            <a:avLst/>
          </a:prstGeom>
          <a:noFill/>
        </p:spPr>
        <p:txBody>
          <a:bodyPr wrap="square" rtlCol="0">
            <a:spAutoFit/>
          </a:bodyPr>
          <a:lstStyle/>
          <a:p>
            <a:pPr algn="ctr"/>
            <a:r>
              <a:rPr lang="en-US" dirty="0">
                <a:solidFill>
                  <a:schemeClr val="accent6"/>
                </a:solidFill>
              </a:rPr>
              <a:t>World of great frameworks</a:t>
            </a:r>
          </a:p>
          <a:p>
            <a:pPr algn="ctr"/>
            <a:r>
              <a:rPr lang="en-US" dirty="0">
                <a:solidFill>
                  <a:schemeClr val="accent6"/>
                </a:solidFill>
              </a:rPr>
              <a:t>for beginning programming </a:t>
            </a:r>
          </a:p>
          <a:p>
            <a:pPr algn="ctr"/>
            <a:r>
              <a:rPr lang="en-US" dirty="0">
                <a:solidFill>
                  <a:schemeClr val="accent6"/>
                </a:solidFill>
              </a:rPr>
              <a:t>(</a:t>
            </a:r>
            <a:r>
              <a:rPr lang="en-US" dirty="0" err="1">
                <a:solidFill>
                  <a:schemeClr val="accent6"/>
                </a:solidFill>
              </a:rPr>
              <a:t>Blockly</a:t>
            </a:r>
            <a:r>
              <a:rPr lang="en-US" dirty="0">
                <a:solidFill>
                  <a:schemeClr val="accent6"/>
                </a:solidFill>
              </a:rPr>
              <a:t>)</a:t>
            </a:r>
          </a:p>
        </p:txBody>
      </p:sp>
      <p:sp>
        <p:nvSpPr>
          <p:cNvPr id="12" name="TextBox 11">
            <a:extLst>
              <a:ext uri="{FF2B5EF4-FFF2-40B4-BE49-F238E27FC236}">
                <a16:creationId xmlns:a16="http://schemas.microsoft.com/office/drawing/2014/main" id="{17E5A058-8EB9-40B4-82F5-2827024402CB}"/>
              </a:ext>
            </a:extLst>
          </p:cNvPr>
          <p:cNvSpPr txBox="1"/>
          <p:nvPr/>
        </p:nvSpPr>
        <p:spPr>
          <a:xfrm>
            <a:off x="5748679" y="1527376"/>
            <a:ext cx="1674048" cy="369332"/>
          </a:xfrm>
          <a:prstGeom prst="rect">
            <a:avLst/>
          </a:prstGeom>
          <a:noFill/>
        </p:spPr>
        <p:txBody>
          <a:bodyPr wrap="none" rtlCol="0">
            <a:spAutoFit/>
          </a:bodyPr>
          <a:lstStyle/>
          <a:p>
            <a:r>
              <a:rPr lang="en-US" dirty="0">
                <a:solidFill>
                  <a:schemeClr val="accent6"/>
                </a:solidFill>
              </a:rPr>
              <a:t>Single-threaded</a:t>
            </a:r>
          </a:p>
        </p:txBody>
      </p:sp>
      <p:sp>
        <p:nvSpPr>
          <p:cNvPr id="13" name="TextBox 12">
            <a:extLst>
              <a:ext uri="{FF2B5EF4-FFF2-40B4-BE49-F238E27FC236}">
                <a16:creationId xmlns:a16="http://schemas.microsoft.com/office/drawing/2014/main" id="{ADD69A64-BE04-4341-B797-63FB1188D62A}"/>
              </a:ext>
            </a:extLst>
          </p:cNvPr>
          <p:cNvSpPr txBox="1"/>
          <p:nvPr/>
        </p:nvSpPr>
        <p:spPr>
          <a:xfrm>
            <a:off x="4830470" y="579189"/>
            <a:ext cx="1474571" cy="369332"/>
          </a:xfrm>
          <a:prstGeom prst="rect">
            <a:avLst/>
          </a:prstGeom>
          <a:noFill/>
        </p:spPr>
        <p:txBody>
          <a:bodyPr wrap="none" rtlCol="0">
            <a:spAutoFit/>
          </a:bodyPr>
          <a:lstStyle/>
          <a:p>
            <a:r>
              <a:rPr lang="en-US" dirty="0">
                <a:solidFill>
                  <a:schemeClr val="accent6"/>
                </a:solidFill>
              </a:rPr>
              <a:t>Plentiful RAM</a:t>
            </a:r>
          </a:p>
        </p:txBody>
      </p:sp>
      <p:sp>
        <p:nvSpPr>
          <p:cNvPr id="14" name="TextBox 13">
            <a:extLst>
              <a:ext uri="{FF2B5EF4-FFF2-40B4-BE49-F238E27FC236}">
                <a16:creationId xmlns:a16="http://schemas.microsoft.com/office/drawing/2014/main" id="{06BE537F-5B1D-4E43-BE5D-4EA74CF8C5E1}"/>
              </a:ext>
            </a:extLst>
          </p:cNvPr>
          <p:cNvSpPr txBox="1"/>
          <p:nvPr/>
        </p:nvSpPr>
        <p:spPr>
          <a:xfrm>
            <a:off x="2091863" y="5403900"/>
            <a:ext cx="2116990" cy="646331"/>
          </a:xfrm>
          <a:prstGeom prst="rect">
            <a:avLst/>
          </a:prstGeom>
          <a:noFill/>
          <a:ln>
            <a:noFill/>
          </a:ln>
        </p:spPr>
        <p:txBody>
          <a:bodyPr wrap="none" rtlCol="0">
            <a:spAutoFit/>
          </a:bodyPr>
          <a:lstStyle/>
          <a:p>
            <a:r>
              <a:rPr lang="en-US" b="1" dirty="0">
                <a:solidFill>
                  <a:srgbClr val="00B0F0"/>
                </a:solidFill>
              </a:rPr>
              <a:t>The microcontroller </a:t>
            </a:r>
          </a:p>
          <a:p>
            <a:r>
              <a:rPr lang="en-US" b="1" dirty="0">
                <a:solidFill>
                  <a:srgbClr val="00B0F0"/>
                </a:solidFill>
              </a:rPr>
              <a:t>(MCU)</a:t>
            </a:r>
          </a:p>
        </p:txBody>
      </p:sp>
      <p:sp>
        <p:nvSpPr>
          <p:cNvPr id="15" name="TextBox 14">
            <a:extLst>
              <a:ext uri="{FF2B5EF4-FFF2-40B4-BE49-F238E27FC236}">
                <a16:creationId xmlns:a16="http://schemas.microsoft.com/office/drawing/2014/main" id="{2D924930-3279-49A8-9DA1-F15399FE2EA6}"/>
              </a:ext>
            </a:extLst>
          </p:cNvPr>
          <p:cNvSpPr txBox="1"/>
          <p:nvPr/>
        </p:nvSpPr>
        <p:spPr>
          <a:xfrm>
            <a:off x="5976797" y="4204360"/>
            <a:ext cx="1213153" cy="646331"/>
          </a:xfrm>
          <a:prstGeom prst="rect">
            <a:avLst/>
          </a:prstGeom>
          <a:noFill/>
        </p:spPr>
        <p:txBody>
          <a:bodyPr wrap="none" rtlCol="0">
            <a:spAutoFit/>
          </a:bodyPr>
          <a:lstStyle/>
          <a:p>
            <a:pPr algn="ctr"/>
            <a:r>
              <a:rPr lang="en-US" dirty="0">
                <a:solidFill>
                  <a:srgbClr val="00B0F0"/>
                </a:solidFill>
              </a:rPr>
              <a:t>Reactive/</a:t>
            </a:r>
          </a:p>
          <a:p>
            <a:r>
              <a:rPr lang="en-US" dirty="0">
                <a:solidFill>
                  <a:srgbClr val="00B0F0"/>
                </a:solidFill>
              </a:rPr>
              <a:t>concurrent</a:t>
            </a:r>
          </a:p>
        </p:txBody>
      </p:sp>
      <p:sp>
        <p:nvSpPr>
          <p:cNvPr id="16" name="TextBox 15">
            <a:extLst>
              <a:ext uri="{FF2B5EF4-FFF2-40B4-BE49-F238E27FC236}">
                <a16:creationId xmlns:a16="http://schemas.microsoft.com/office/drawing/2014/main" id="{A5CB77EC-280A-45A8-AEB3-C650BD4ABFB5}"/>
              </a:ext>
            </a:extLst>
          </p:cNvPr>
          <p:cNvSpPr txBox="1"/>
          <p:nvPr/>
        </p:nvSpPr>
        <p:spPr>
          <a:xfrm>
            <a:off x="4986538" y="5415455"/>
            <a:ext cx="1162434" cy="369332"/>
          </a:xfrm>
          <a:prstGeom prst="rect">
            <a:avLst/>
          </a:prstGeom>
          <a:noFill/>
        </p:spPr>
        <p:txBody>
          <a:bodyPr wrap="none" rtlCol="0">
            <a:spAutoFit/>
          </a:bodyPr>
          <a:lstStyle/>
          <a:p>
            <a:r>
              <a:rPr lang="en-US" dirty="0">
                <a:solidFill>
                  <a:srgbClr val="00B0F0"/>
                </a:solidFill>
              </a:rPr>
              <a:t>Little RAM</a:t>
            </a:r>
          </a:p>
        </p:txBody>
      </p:sp>
      <p:sp>
        <p:nvSpPr>
          <p:cNvPr id="17" name="TextBox 16">
            <a:extLst>
              <a:ext uri="{FF2B5EF4-FFF2-40B4-BE49-F238E27FC236}">
                <a16:creationId xmlns:a16="http://schemas.microsoft.com/office/drawing/2014/main" id="{8F1E9DD8-DCC2-4957-A82B-37C5B621FE97}"/>
              </a:ext>
            </a:extLst>
          </p:cNvPr>
          <p:cNvSpPr txBox="1"/>
          <p:nvPr/>
        </p:nvSpPr>
        <p:spPr>
          <a:xfrm>
            <a:off x="4053934" y="4342860"/>
            <a:ext cx="753796" cy="369332"/>
          </a:xfrm>
          <a:prstGeom prst="rect">
            <a:avLst/>
          </a:prstGeom>
          <a:noFill/>
        </p:spPr>
        <p:txBody>
          <a:bodyPr wrap="none" rtlCol="0">
            <a:spAutoFit/>
          </a:bodyPr>
          <a:lstStyle/>
          <a:p>
            <a:r>
              <a:rPr lang="en-US" dirty="0">
                <a:solidFill>
                  <a:srgbClr val="00B0F0"/>
                </a:solidFill>
              </a:rPr>
              <a:t>C/C++</a:t>
            </a:r>
          </a:p>
        </p:txBody>
      </p:sp>
      <p:sp>
        <p:nvSpPr>
          <p:cNvPr id="18" name="TextBox 17">
            <a:extLst>
              <a:ext uri="{FF2B5EF4-FFF2-40B4-BE49-F238E27FC236}">
                <a16:creationId xmlns:a16="http://schemas.microsoft.com/office/drawing/2014/main" id="{C976DD88-6B0C-41F8-89AD-B251DC3A89C5}"/>
              </a:ext>
            </a:extLst>
          </p:cNvPr>
          <p:cNvSpPr txBox="1"/>
          <p:nvPr/>
        </p:nvSpPr>
        <p:spPr>
          <a:xfrm>
            <a:off x="3998454" y="1497768"/>
            <a:ext cx="1110945" cy="369332"/>
          </a:xfrm>
          <a:prstGeom prst="rect">
            <a:avLst/>
          </a:prstGeom>
          <a:noFill/>
        </p:spPr>
        <p:txBody>
          <a:bodyPr wrap="none" rtlCol="0">
            <a:spAutoFit/>
          </a:bodyPr>
          <a:lstStyle/>
          <a:p>
            <a:r>
              <a:rPr lang="en-US" dirty="0">
                <a:solidFill>
                  <a:schemeClr val="accent6"/>
                </a:solidFill>
              </a:rPr>
              <a:t>JavaScript</a:t>
            </a:r>
          </a:p>
        </p:txBody>
      </p:sp>
      <p:sp>
        <p:nvSpPr>
          <p:cNvPr id="19" name="TextBox 18">
            <a:extLst>
              <a:ext uri="{FF2B5EF4-FFF2-40B4-BE49-F238E27FC236}">
                <a16:creationId xmlns:a16="http://schemas.microsoft.com/office/drawing/2014/main" id="{CD86FF9B-5D47-4590-8BDF-F80599B6ADAA}"/>
              </a:ext>
            </a:extLst>
          </p:cNvPr>
          <p:cNvSpPr txBox="1"/>
          <p:nvPr/>
        </p:nvSpPr>
        <p:spPr>
          <a:xfrm>
            <a:off x="7635785" y="5348131"/>
            <a:ext cx="2192652" cy="646331"/>
          </a:xfrm>
          <a:prstGeom prst="rect">
            <a:avLst/>
          </a:prstGeom>
          <a:noFill/>
        </p:spPr>
        <p:txBody>
          <a:bodyPr wrap="none" rtlCol="0">
            <a:spAutoFit/>
          </a:bodyPr>
          <a:lstStyle/>
          <a:p>
            <a:pPr algn="ctr"/>
            <a:r>
              <a:rPr lang="en-US" dirty="0">
                <a:solidFill>
                  <a:srgbClr val="00B0F0"/>
                </a:solidFill>
              </a:rPr>
              <a:t>World of the pro IDE</a:t>
            </a:r>
          </a:p>
          <a:p>
            <a:pPr algn="ctr"/>
            <a:r>
              <a:rPr lang="en-US" dirty="0">
                <a:solidFill>
                  <a:srgbClr val="00B0F0"/>
                </a:solidFill>
              </a:rPr>
              <a:t>(Eclipse, VS, VS Code)</a:t>
            </a:r>
          </a:p>
        </p:txBody>
      </p:sp>
      <p:sp>
        <p:nvSpPr>
          <p:cNvPr id="21" name="TextBox 20">
            <a:extLst>
              <a:ext uri="{FF2B5EF4-FFF2-40B4-BE49-F238E27FC236}">
                <a16:creationId xmlns:a16="http://schemas.microsoft.com/office/drawing/2014/main" id="{76427CAE-07A8-4630-B7A8-509661AFB9E0}"/>
              </a:ext>
            </a:extLst>
          </p:cNvPr>
          <p:cNvSpPr txBox="1"/>
          <p:nvPr/>
        </p:nvSpPr>
        <p:spPr>
          <a:xfrm>
            <a:off x="5043637" y="1030183"/>
            <a:ext cx="1048236" cy="369332"/>
          </a:xfrm>
          <a:prstGeom prst="rect">
            <a:avLst/>
          </a:prstGeom>
          <a:noFill/>
        </p:spPr>
        <p:txBody>
          <a:bodyPr wrap="none" rtlCol="0">
            <a:spAutoFit/>
          </a:bodyPr>
          <a:lstStyle/>
          <a:p>
            <a:r>
              <a:rPr lang="en-US" dirty="0">
                <a:solidFill>
                  <a:schemeClr val="accent6"/>
                </a:solidFill>
              </a:rPr>
              <a:t>Web App</a:t>
            </a:r>
          </a:p>
        </p:txBody>
      </p:sp>
      <p:sp>
        <p:nvSpPr>
          <p:cNvPr id="22" name="TextBox 21">
            <a:extLst>
              <a:ext uri="{FF2B5EF4-FFF2-40B4-BE49-F238E27FC236}">
                <a16:creationId xmlns:a16="http://schemas.microsoft.com/office/drawing/2014/main" id="{B0CF3FF1-EF46-41DA-B5C0-BCFE8C290079}"/>
              </a:ext>
            </a:extLst>
          </p:cNvPr>
          <p:cNvSpPr txBox="1"/>
          <p:nvPr/>
        </p:nvSpPr>
        <p:spPr>
          <a:xfrm>
            <a:off x="4443633" y="4935267"/>
            <a:ext cx="2248244" cy="369332"/>
          </a:xfrm>
          <a:prstGeom prst="rect">
            <a:avLst/>
          </a:prstGeom>
          <a:noFill/>
        </p:spPr>
        <p:txBody>
          <a:bodyPr wrap="none" rtlCol="0">
            <a:spAutoFit/>
          </a:bodyPr>
          <a:lstStyle/>
          <a:p>
            <a:r>
              <a:rPr lang="en-US" dirty="0">
                <a:solidFill>
                  <a:srgbClr val="00B0F0"/>
                </a:solidFill>
              </a:rPr>
              <a:t>Full bare-metal binary</a:t>
            </a:r>
          </a:p>
        </p:txBody>
      </p:sp>
      <p:sp>
        <p:nvSpPr>
          <p:cNvPr id="20" name="TextBox 19">
            <a:extLst>
              <a:ext uri="{FF2B5EF4-FFF2-40B4-BE49-F238E27FC236}">
                <a16:creationId xmlns:a16="http://schemas.microsoft.com/office/drawing/2014/main" id="{8FC70C52-6E93-49AE-A469-D942B3D296AD}"/>
              </a:ext>
            </a:extLst>
          </p:cNvPr>
          <p:cNvSpPr txBox="1"/>
          <p:nvPr/>
        </p:nvSpPr>
        <p:spPr>
          <a:xfrm>
            <a:off x="7948167" y="2585064"/>
            <a:ext cx="3635932" cy="1200329"/>
          </a:xfrm>
          <a:prstGeom prst="rect">
            <a:avLst/>
          </a:prstGeom>
          <a:noFill/>
        </p:spPr>
        <p:txBody>
          <a:bodyPr wrap="none" rtlCol="0">
            <a:spAutoFit/>
          </a:bodyPr>
          <a:lstStyle/>
          <a:p>
            <a:pPr algn="ctr"/>
            <a:r>
              <a:rPr lang="en-US" b="1" u="sng" dirty="0"/>
              <a:t>MakeCode = integration/entry point</a:t>
            </a:r>
          </a:p>
          <a:p>
            <a:pPr algn="ctr"/>
            <a:r>
              <a:rPr lang="en-US" b="1" u="sng" dirty="0"/>
              <a:t>Languages</a:t>
            </a:r>
          </a:p>
          <a:p>
            <a:pPr algn="ctr"/>
            <a:r>
              <a:rPr lang="en-US" b="1" u="sng" dirty="0"/>
              <a:t>Compiler</a:t>
            </a:r>
          </a:p>
          <a:p>
            <a:pPr algn="ctr"/>
            <a:r>
              <a:rPr lang="en-US" b="1" u="sng" dirty="0"/>
              <a:t>Runtime</a:t>
            </a:r>
          </a:p>
        </p:txBody>
      </p:sp>
    </p:spTree>
    <p:extLst>
      <p:ext uri="{BB962C8B-B14F-4D97-AF65-F5344CB8AC3E}">
        <p14:creationId xmlns:p14="http://schemas.microsoft.com/office/powerpoint/2010/main" val="1771937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FEEC2-E8CF-498F-A5AC-7BF1C21ED754}"/>
              </a:ext>
            </a:extLst>
          </p:cNvPr>
          <p:cNvSpPr>
            <a:spLocks noGrp="1"/>
          </p:cNvSpPr>
          <p:nvPr>
            <p:ph type="title"/>
          </p:nvPr>
        </p:nvSpPr>
        <p:spPr/>
        <p:txBody>
          <a:bodyPr/>
          <a:lstStyle/>
          <a:p>
            <a:r>
              <a:rPr lang="en-US" dirty="0"/>
              <a:t>Microsoft MakeCode Objectives</a:t>
            </a:r>
          </a:p>
        </p:txBody>
      </p:sp>
      <p:sp>
        <p:nvSpPr>
          <p:cNvPr id="3" name="Text Placeholder 2">
            <a:extLst>
              <a:ext uri="{FF2B5EF4-FFF2-40B4-BE49-F238E27FC236}">
                <a16:creationId xmlns:a16="http://schemas.microsoft.com/office/drawing/2014/main" id="{4AF7476C-9C67-4D0D-8F34-FB3988BDF279}"/>
              </a:ext>
            </a:extLst>
          </p:cNvPr>
          <p:cNvSpPr>
            <a:spLocks noGrp="1"/>
          </p:cNvSpPr>
          <p:nvPr>
            <p:ph type="body" sz="quarter" idx="10"/>
          </p:nvPr>
        </p:nvSpPr>
        <p:spPr>
          <a:xfrm>
            <a:off x="269240" y="1553404"/>
            <a:ext cx="11655078" cy="4601901"/>
          </a:xfrm>
        </p:spPr>
        <p:txBody>
          <a:bodyPr/>
          <a:lstStyle/>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Usage</a:t>
            </a:r>
            <a:r>
              <a:rPr lang="en-US" dirty="0"/>
              <a:t> – Increased diversity and number of students engaged/interested in computing and technology</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Brand</a:t>
            </a:r>
            <a:r>
              <a:rPr lang="en-US" dirty="0"/>
              <a:t> – Microsoft recognized as an innovator in </a:t>
            </a:r>
            <a:br>
              <a:rPr lang="en-US" dirty="0"/>
            </a:br>
            <a:r>
              <a:rPr lang="en-US" dirty="0"/>
              <a:t>computing education</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Ecosystem</a:t>
            </a:r>
            <a:r>
              <a:rPr lang="en-US" dirty="0"/>
              <a:t> – Democratizing access to the world of intelligent edge devices and enabling a thriving partner ecosystem</a:t>
            </a:r>
          </a:p>
        </p:txBody>
      </p:sp>
    </p:spTree>
    <p:extLst>
      <p:ext uri="{BB962C8B-B14F-4D97-AF65-F5344CB8AC3E}">
        <p14:creationId xmlns:p14="http://schemas.microsoft.com/office/powerpoint/2010/main" val="1761168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EFB0FF-003C-4E05-A12B-B872FA3B26DC}"/>
              </a:ext>
            </a:extLst>
          </p:cNvPr>
          <p:cNvPicPr>
            <a:picLocks noChangeAspect="1"/>
          </p:cNvPicPr>
          <p:nvPr/>
        </p:nvPicPr>
        <p:blipFill>
          <a:blip r:embed="rId3"/>
          <a:stretch>
            <a:fillRect/>
          </a:stretch>
        </p:blipFill>
        <p:spPr>
          <a:xfrm>
            <a:off x="28092" y="0"/>
            <a:ext cx="12135816" cy="6858000"/>
          </a:xfrm>
          <a:prstGeom prst="rect">
            <a:avLst/>
          </a:prstGeom>
        </p:spPr>
      </p:pic>
      <p:sp>
        <p:nvSpPr>
          <p:cNvPr id="8" name="Rectangle 7">
            <a:extLst>
              <a:ext uri="{FF2B5EF4-FFF2-40B4-BE49-F238E27FC236}">
                <a16:creationId xmlns:a16="http://schemas.microsoft.com/office/drawing/2014/main" id="{248F78CF-3B01-43B8-85D9-041DF785F978}"/>
              </a:ext>
            </a:extLst>
          </p:cNvPr>
          <p:cNvSpPr/>
          <p:nvPr/>
        </p:nvSpPr>
        <p:spPr>
          <a:xfrm>
            <a:off x="7766425" y="-25509"/>
            <a:ext cx="4224170"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rPr>
              <a:t>www.makecode.com</a:t>
            </a:r>
          </a:p>
        </p:txBody>
      </p:sp>
    </p:spTree>
    <p:extLst>
      <p:ext uri="{BB962C8B-B14F-4D97-AF65-F5344CB8AC3E}">
        <p14:creationId xmlns:p14="http://schemas.microsoft.com/office/powerpoint/2010/main" val="288608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Principles</a:t>
            </a:r>
          </a:p>
        </p:txBody>
      </p:sp>
      <p:sp>
        <p:nvSpPr>
          <p:cNvPr id="6" name="Text Placeholder 1"/>
          <p:cNvSpPr>
            <a:spLocks noGrp="1"/>
          </p:cNvSpPr>
          <p:nvPr>
            <p:ph type="body" sz="quarter" idx="10"/>
          </p:nvPr>
        </p:nvSpPr>
        <p:spPr>
          <a:xfrm>
            <a:off x="269239" y="1189177"/>
            <a:ext cx="11653523" cy="7045583"/>
          </a:xfrm>
        </p:spPr>
        <p:txBody>
          <a:bodyPr/>
          <a:lstStyle/>
          <a:p>
            <a:r>
              <a:rPr lang="en-US" dirty="0"/>
              <a:t>Simple to make and code with physical computers</a:t>
            </a:r>
          </a:p>
          <a:p>
            <a:pPr lvl="1"/>
            <a:r>
              <a:rPr lang="en-US" dirty="0"/>
              <a:t>Blocks -&gt; JavaScript (via TypeScript)</a:t>
            </a:r>
          </a:p>
          <a:p>
            <a:pPr lvl="1"/>
            <a:endParaRPr lang="en-US" dirty="0"/>
          </a:p>
          <a:p>
            <a:r>
              <a:rPr lang="en-US" dirty="0"/>
              <a:t>Go to where teachers/students are today:</a:t>
            </a:r>
          </a:p>
          <a:p>
            <a:pPr lvl="1"/>
            <a:r>
              <a:rPr lang="en-US" u="sng" dirty="0" err="1"/>
              <a:t>ChromeBooks</a:t>
            </a:r>
            <a:endParaRPr lang="en-US" u="sng" dirty="0"/>
          </a:p>
          <a:p>
            <a:pPr lvl="1"/>
            <a:r>
              <a:rPr lang="en-US" dirty="0"/>
              <a:t>iOS, Android (phones, tablets) </a:t>
            </a:r>
          </a:p>
          <a:p>
            <a:pPr lvl="1"/>
            <a:r>
              <a:rPr lang="en-US" dirty="0"/>
              <a:t>Windows, </a:t>
            </a:r>
            <a:r>
              <a:rPr lang="en-US" dirty="0" err="1"/>
              <a:t>MacOS</a:t>
            </a:r>
            <a:r>
              <a:rPr lang="en-US" dirty="0"/>
              <a:t>, Linux, …</a:t>
            </a:r>
          </a:p>
          <a:p>
            <a:pPr marL="336145" lvl="1" indent="0">
              <a:buNone/>
            </a:pPr>
            <a:endParaRPr lang="en-US" dirty="0"/>
          </a:p>
          <a:p>
            <a:r>
              <a:rPr lang="en-US" dirty="0"/>
              <a:t>Progression to:</a:t>
            </a:r>
          </a:p>
          <a:p>
            <a:pPr lvl="1"/>
            <a:r>
              <a:rPr lang="en-US" dirty="0"/>
              <a:t>wider world of programming languages</a:t>
            </a:r>
          </a:p>
          <a:p>
            <a:pPr lvl="1"/>
            <a:r>
              <a:rPr lang="en-US" dirty="0"/>
              <a:t>richer physical computing ecosystem (IoT, …)</a:t>
            </a:r>
          </a:p>
          <a:p>
            <a:pPr lvl="1"/>
            <a:r>
              <a:rPr lang="en-US" dirty="0"/>
              <a:t>the cloud, data science, machine learning, …</a:t>
            </a:r>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2729626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fade">
                                      <p:cBhvr>
                                        <p:cTn id="29" dur="500"/>
                                        <p:tgtEl>
                                          <p:spTgt spid="6">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animEffect transition="in" filter="fade">
                                      <p:cBhvr>
                                        <p:cTn id="32" dur="500"/>
                                        <p:tgtEl>
                                          <p:spTgt spid="6">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fade">
                                      <p:cBhvr>
                                        <p:cTn id="35" dur="500"/>
                                        <p:tgtEl>
                                          <p:spTgt spid="6">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Innovations</a:t>
            </a:r>
          </a:p>
        </p:txBody>
      </p:sp>
      <p:sp>
        <p:nvSpPr>
          <p:cNvPr id="6" name="Text Placeholder 1"/>
          <p:cNvSpPr>
            <a:spLocks noGrp="1"/>
          </p:cNvSpPr>
          <p:nvPr>
            <p:ph type="body" sz="quarter" idx="10"/>
          </p:nvPr>
        </p:nvSpPr>
        <p:spPr>
          <a:xfrm>
            <a:off x="269239" y="1189177"/>
            <a:ext cx="11653523" cy="4825937"/>
          </a:xfrm>
        </p:spPr>
        <p:txBody>
          <a:bodyPr/>
          <a:lstStyle/>
          <a:p>
            <a:r>
              <a:rPr lang="en-US" sz="3200" u="sng" dirty="0"/>
              <a:t>Web app </a:t>
            </a:r>
            <a:r>
              <a:rPr lang="en-US" sz="3200" dirty="0"/>
              <a:t>for end-to-end experience</a:t>
            </a:r>
          </a:p>
          <a:p>
            <a:pPr lvl="1"/>
            <a:r>
              <a:rPr lang="en-US" sz="2000" dirty="0"/>
              <a:t>no install or need for C/C++ compiler for end-user</a:t>
            </a:r>
          </a:p>
          <a:p>
            <a:pPr lvl="1"/>
            <a:r>
              <a:rPr lang="en-US" sz="2000" u="sng" dirty="0"/>
              <a:t>in-browser compilation to binary</a:t>
            </a:r>
          </a:p>
          <a:p>
            <a:endParaRPr lang="en-US" sz="3200" u="sng" dirty="0"/>
          </a:p>
          <a:p>
            <a:r>
              <a:rPr lang="en-US" sz="3200" u="sng" dirty="0"/>
              <a:t>TypeScript</a:t>
            </a:r>
            <a:r>
              <a:rPr lang="en-US" sz="3200" dirty="0"/>
              <a:t> as core language</a:t>
            </a:r>
          </a:p>
          <a:p>
            <a:pPr lvl="1"/>
            <a:r>
              <a:rPr lang="en-US" sz="2000" dirty="0"/>
              <a:t>API mapping: up to </a:t>
            </a:r>
            <a:r>
              <a:rPr lang="en-US" sz="2000" dirty="0" err="1"/>
              <a:t>Blockly</a:t>
            </a:r>
            <a:r>
              <a:rPr lang="en-US" sz="2000" dirty="0"/>
              <a:t> and down to C++</a:t>
            </a:r>
          </a:p>
          <a:p>
            <a:pPr lvl="1"/>
            <a:r>
              <a:rPr lang="en-US" sz="2000" u="sng" dirty="0"/>
              <a:t>coverage of OO concepts</a:t>
            </a:r>
          </a:p>
          <a:p>
            <a:endParaRPr lang="en-US" sz="3200" u="sng" dirty="0"/>
          </a:p>
          <a:p>
            <a:r>
              <a:rPr lang="en-US" sz="3200" u="sng" dirty="0"/>
              <a:t>Runtime</a:t>
            </a:r>
            <a:r>
              <a:rPr lang="en-US" sz="3200" dirty="0"/>
              <a:t> abstractions</a:t>
            </a:r>
          </a:p>
          <a:p>
            <a:pPr lvl="1"/>
            <a:r>
              <a:rPr lang="en-US" sz="2000" dirty="0"/>
              <a:t>Events, message bus and co-routines</a:t>
            </a:r>
          </a:p>
          <a:p>
            <a:pPr lvl="1"/>
            <a:r>
              <a:rPr lang="en-US" sz="2000" u="sng" dirty="0"/>
              <a:t>support concurrent, reactive programming</a:t>
            </a:r>
          </a:p>
        </p:txBody>
      </p:sp>
      <p:sp>
        <p:nvSpPr>
          <p:cNvPr id="11" name="Rectangle: Rounded Corners 10"/>
          <p:cNvSpPr/>
          <p:nvPr/>
        </p:nvSpPr>
        <p:spPr bwMode="auto">
          <a:xfrm>
            <a:off x="8720105" y="3284132"/>
            <a:ext cx="2052859" cy="76300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8720105" y="2082128"/>
            <a:ext cx="2052859" cy="76300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p:cNvSpPr/>
          <p:nvPr/>
        </p:nvSpPr>
        <p:spPr bwMode="auto">
          <a:xfrm>
            <a:off x="8720105" y="4413469"/>
            <a:ext cx="2052859" cy="76300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Tree>
    <p:extLst>
      <p:ext uri="{BB962C8B-B14F-4D97-AF65-F5344CB8AC3E}">
        <p14:creationId xmlns:p14="http://schemas.microsoft.com/office/powerpoint/2010/main" val="9299355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8722" y="1358162"/>
            <a:ext cx="9842345" cy="4368637"/>
            <a:chOff x="-522598" y="94401"/>
            <a:chExt cx="11491117" cy="5840521"/>
          </a:xfrm>
        </p:grpSpPr>
        <p:cxnSp>
          <p:nvCxnSpPr>
            <p:cNvPr id="25" name="Straight Connector 24"/>
            <p:cNvCxnSpPr/>
            <p:nvPr/>
          </p:nvCxnSpPr>
          <p:spPr>
            <a:xfrm>
              <a:off x="6619539" y="1240089"/>
              <a:ext cx="0" cy="3484169"/>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9147992" y="702605"/>
              <a:ext cx="1" cy="4021653"/>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p:cNvCxnSpPr/>
            <p:nvPr/>
          </p:nvCxnSpPr>
          <p:spPr>
            <a:xfrm>
              <a:off x="4318878" y="708299"/>
              <a:ext cx="0" cy="4015959"/>
            </a:xfrm>
            <a:prstGeom prst="line">
              <a:avLst/>
            </a:prstGeom>
          </p:spPr>
          <p:style>
            <a:lnRef idx="3">
              <a:schemeClr val="accent1"/>
            </a:lnRef>
            <a:fillRef idx="0">
              <a:schemeClr val="accent1"/>
            </a:fillRef>
            <a:effectRef idx="2">
              <a:schemeClr val="accent1"/>
            </a:effectRef>
            <a:fontRef idx="minor">
              <a:schemeClr val="tx1"/>
            </a:fontRef>
          </p:style>
        </p:cxnSp>
        <p:sp>
          <p:nvSpPr>
            <p:cNvPr id="8" name="Rectangle: Rounded Corners 7"/>
            <p:cNvSpPr/>
            <p:nvPr/>
          </p:nvSpPr>
          <p:spPr>
            <a:xfrm>
              <a:off x="2874434" y="1395385"/>
              <a:ext cx="7720927" cy="2970014"/>
            </a:xfrm>
            <a:prstGeom prst="roundRect">
              <a:avLst>
                <a:gd name="adj" fmla="val 6866"/>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p:nvPr/>
          </p:nvSpPr>
          <p:spPr>
            <a:xfrm>
              <a:off x="3060643" y="1613411"/>
              <a:ext cx="7292962" cy="6282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lockly</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and JavaScript E</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ditors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30"/>
            <p:cNvSpPr/>
            <p:nvPr/>
          </p:nvSpPr>
          <p:spPr>
            <a:xfrm>
              <a:off x="3041535" y="2845772"/>
              <a:ext cx="3584930" cy="6282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imulator</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p:cNvSpPr/>
            <p:nvPr/>
          </p:nvSpPr>
          <p:spPr>
            <a:xfrm>
              <a:off x="6768675" y="2845772"/>
              <a:ext cx="3584930" cy="6282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C</a:t>
              </a:r>
              <a:r>
                <a:rPr kumimoji="0" lang="en-GB" sz="18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ompiler</a:t>
              </a: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p:cNvSpPr/>
            <p:nvPr/>
          </p:nvSpPr>
          <p:spPr>
            <a:xfrm>
              <a:off x="4942432" y="3562636"/>
              <a:ext cx="3584930" cy="6282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STS and C++ CODAL Runtime</a:t>
              </a: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 name="TextBox 1"/>
            <p:cNvSpPr txBox="1"/>
            <p:nvPr/>
          </p:nvSpPr>
          <p:spPr>
            <a:xfrm>
              <a:off x="2604913" y="94401"/>
              <a:ext cx="3427929" cy="5765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makecode.microbit.org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p:cNvSpPr txBox="1"/>
            <p:nvPr/>
          </p:nvSpPr>
          <p:spPr>
            <a:xfrm>
              <a:off x="5142287" y="665287"/>
              <a:ext cx="3763058" cy="617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makecode.adafruit.com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p:cNvSpPr txBox="1"/>
            <p:nvPr/>
          </p:nvSpPr>
          <p:spPr>
            <a:xfrm>
              <a:off x="7574902" y="126861"/>
              <a:ext cx="3393617" cy="617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maker.makecode.com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p:cNvSpPr/>
            <p:nvPr/>
          </p:nvSpPr>
          <p:spPr>
            <a:xfrm>
              <a:off x="3041535" y="2313620"/>
              <a:ext cx="7312070" cy="444574"/>
            </a:xfrm>
            <a:prstGeom prst="rect">
              <a:avLst/>
            </a:prstGeom>
            <a:solidFill>
              <a:srgbClr val="00206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(Static) TypeScript</a:t>
              </a:r>
            </a:p>
          </p:txBody>
        </p:sp>
        <p:sp>
          <p:nvSpPr>
            <p:cNvPr id="23" name="Title 1"/>
            <p:cNvSpPr txBox="1">
              <a:spLocks/>
            </p:cNvSpPr>
            <p:nvPr/>
          </p:nvSpPr>
          <p:spPr>
            <a:xfrm>
              <a:off x="-142708" y="542608"/>
              <a:ext cx="2409425" cy="733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Web sites</a:t>
              </a:r>
            </a:p>
          </p:txBody>
        </p:sp>
        <p:sp>
          <p:nvSpPr>
            <p:cNvPr id="27" name="Title 1"/>
            <p:cNvSpPr txBox="1">
              <a:spLocks/>
            </p:cNvSpPr>
            <p:nvPr/>
          </p:nvSpPr>
          <p:spPr>
            <a:xfrm>
              <a:off x="-522598" y="2578206"/>
              <a:ext cx="2789315" cy="733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 </a:t>
              </a:r>
              <a:r>
                <a:rPr lang="en-US" sz="2400" b="1" dirty="0"/>
                <a:t>Web app</a:t>
              </a:r>
              <a:endPar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28" name="Title 1"/>
            <p:cNvSpPr txBox="1">
              <a:spLocks/>
            </p:cNvSpPr>
            <p:nvPr/>
          </p:nvSpPr>
          <p:spPr>
            <a:xfrm>
              <a:off x="300788" y="5201622"/>
              <a:ext cx="1965929" cy="733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Devices</a:t>
              </a:r>
            </a:p>
          </p:txBody>
        </p:sp>
      </p:grpSp>
      <p:sp>
        <p:nvSpPr>
          <p:cNvPr id="29" name="Title 1">
            <a:extLst>
              <a:ext uri="{FF2B5EF4-FFF2-40B4-BE49-F238E27FC236}">
                <a16:creationId xmlns:a16="http://schemas.microsoft.com/office/drawing/2014/main" id="{BD206B04-7B22-404F-987B-91307B2DA9BB}"/>
              </a:ext>
            </a:extLst>
          </p:cNvPr>
          <p:cNvSpPr txBox="1">
            <a:spLocks/>
          </p:cNvSpPr>
          <p:nvPr/>
        </p:nvSpPr>
        <p:spPr>
          <a:xfrm>
            <a:off x="386297" y="253488"/>
            <a:ext cx="6748077"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MakeCode and CODAL</a:t>
            </a:r>
            <a:endParaRPr kumimoji="0" lang="en-US" sz="4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pic>
        <p:nvPicPr>
          <p:cNvPr id="30" name="Picture 29">
            <a:extLst>
              <a:ext uri="{FF2B5EF4-FFF2-40B4-BE49-F238E27FC236}">
                <a16:creationId xmlns:a16="http://schemas.microsoft.com/office/drawing/2014/main" id="{5A19DB85-D12D-4429-89C4-655D84F586BE}"/>
              </a:ext>
            </a:extLst>
          </p:cNvPr>
          <p:cNvPicPr>
            <a:picLocks noChangeAspect="1"/>
          </p:cNvPicPr>
          <p:nvPr/>
        </p:nvPicPr>
        <p:blipFill>
          <a:blip r:embed="rId6"/>
          <a:stretch>
            <a:fillRect/>
          </a:stretch>
        </p:blipFill>
        <p:spPr>
          <a:xfrm>
            <a:off x="5294811" y="4923296"/>
            <a:ext cx="2655362" cy="1351981"/>
          </a:xfrm>
          <a:prstGeom prst="rect">
            <a:avLst/>
          </a:prstGeom>
        </p:spPr>
      </p:pic>
      <p:pic>
        <p:nvPicPr>
          <p:cNvPr id="33" name="Picture 32">
            <a:extLst>
              <a:ext uri="{FF2B5EF4-FFF2-40B4-BE49-F238E27FC236}">
                <a16:creationId xmlns:a16="http://schemas.microsoft.com/office/drawing/2014/main" id="{909C9E6F-B629-4461-92B8-875C2469AE4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3889"/>
          <a:stretch/>
        </p:blipFill>
        <p:spPr>
          <a:xfrm>
            <a:off x="3019520" y="4914862"/>
            <a:ext cx="1855640" cy="1530738"/>
          </a:xfrm>
          <a:prstGeom prst="rect">
            <a:avLst/>
          </a:prstGeom>
        </p:spPr>
      </p:pic>
      <p:pic>
        <p:nvPicPr>
          <p:cNvPr id="5" name="Picture 4">
            <a:extLst>
              <a:ext uri="{FF2B5EF4-FFF2-40B4-BE49-F238E27FC236}">
                <a16:creationId xmlns:a16="http://schemas.microsoft.com/office/drawing/2014/main" id="{CA8A9B0A-C259-434D-9E9C-2960FC6871A3}"/>
              </a:ext>
            </a:extLst>
          </p:cNvPr>
          <p:cNvPicPr>
            <a:picLocks noChangeAspect="1"/>
          </p:cNvPicPr>
          <p:nvPr/>
        </p:nvPicPr>
        <p:blipFill>
          <a:blip r:embed="rId8"/>
          <a:stretch>
            <a:fillRect/>
          </a:stretch>
        </p:blipFill>
        <p:spPr>
          <a:xfrm>
            <a:off x="8105081" y="4915864"/>
            <a:ext cx="1484294" cy="1388533"/>
          </a:xfrm>
          <a:prstGeom prst="rect">
            <a:avLst/>
          </a:prstGeom>
        </p:spPr>
      </p:pic>
    </p:spTree>
    <p:extLst>
      <p:ext uri="{BB962C8B-B14F-4D97-AF65-F5344CB8AC3E}">
        <p14:creationId xmlns:p14="http://schemas.microsoft.com/office/powerpoint/2010/main" val="184498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3094750" y="4511911"/>
            <a:ext cx="3977743" cy="1942405"/>
          </a:xfrm>
          <a:prstGeom prst="cloud">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6" name="Rectangle: Rounded Corners 105"/>
          <p:cNvSpPr/>
          <p:nvPr/>
        </p:nvSpPr>
        <p:spPr>
          <a:xfrm>
            <a:off x="2863642" y="363037"/>
            <a:ext cx="7156450" cy="3987721"/>
          </a:xfrm>
          <a:prstGeom prst="roundRect">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4" name="Rectangle: Rounded Corners 103"/>
          <p:cNvSpPr/>
          <p:nvPr/>
        </p:nvSpPr>
        <p:spPr>
          <a:xfrm>
            <a:off x="5263942" y="537169"/>
            <a:ext cx="2884950" cy="1320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b="1" dirty="0">
                <a:solidFill>
                  <a:schemeClr val="tx1"/>
                </a:solidFill>
              </a:rPr>
              <a:t>Simulator</a:t>
            </a:r>
          </a:p>
          <a:p>
            <a:pPr algn="ctr"/>
            <a:endParaRPr lang="en-US" dirty="0">
              <a:solidFill>
                <a:schemeClr val="tx1"/>
              </a:solidFill>
            </a:endParaRPr>
          </a:p>
          <a:p>
            <a:pPr algn="ctr"/>
            <a:endParaRPr lang="en-US" dirty="0"/>
          </a:p>
          <a:p>
            <a:pPr algn="ctr"/>
            <a:endParaRPr lang="en-US" dirty="0"/>
          </a:p>
          <a:p>
            <a:pPr algn="ctr"/>
            <a:endParaRPr lang="en-US" dirty="0"/>
          </a:p>
        </p:txBody>
      </p:sp>
      <p:sp>
        <p:nvSpPr>
          <p:cNvPr id="51" name="Rectangle: Rounded Corners 50">
            <a:extLst>
              <a:ext uri="{FF2B5EF4-FFF2-40B4-BE49-F238E27FC236}">
                <a16:creationId xmlns:a16="http://schemas.microsoft.com/office/drawing/2014/main" id="{F2751B1E-2C25-4F29-841B-3D94FDE58553}"/>
              </a:ext>
            </a:extLst>
          </p:cNvPr>
          <p:cNvSpPr/>
          <p:nvPr/>
        </p:nvSpPr>
        <p:spPr>
          <a:xfrm>
            <a:off x="3313744" y="3424396"/>
            <a:ext cx="1654764" cy="230515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b="1" dirty="0">
                <a:solidFill>
                  <a:schemeClr val="tx1"/>
                </a:solidFill>
              </a:rPr>
              <a:t>Device</a:t>
            </a:r>
          </a:p>
          <a:p>
            <a:pPr algn="ctr"/>
            <a:r>
              <a:rPr lang="en-US" b="1" dirty="0">
                <a:solidFill>
                  <a:schemeClr val="tx1"/>
                </a:solidFill>
              </a:rPr>
              <a:t>runtime</a:t>
            </a: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4" name="Rectangle: Rounded Corners 183"/>
          <p:cNvSpPr/>
          <p:nvPr/>
        </p:nvSpPr>
        <p:spPr>
          <a:xfrm>
            <a:off x="3298354" y="537169"/>
            <a:ext cx="1693158" cy="27398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rPr>
              <a:t>Editors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Rectangle 1"/>
          <p:cNvSpPr/>
          <p:nvPr/>
        </p:nvSpPr>
        <p:spPr>
          <a:xfrm>
            <a:off x="3539015" y="4951261"/>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C++</a:t>
            </a:r>
          </a:p>
        </p:txBody>
      </p:sp>
      <p:sp>
        <p:nvSpPr>
          <p:cNvPr id="3" name="Rectangle 2"/>
          <p:cNvSpPr/>
          <p:nvPr/>
        </p:nvSpPr>
        <p:spPr>
          <a:xfrm>
            <a:off x="3539016" y="2519937"/>
            <a:ext cx="128288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TypeScript</a:t>
            </a:r>
          </a:p>
        </p:txBody>
      </p:sp>
      <p:sp>
        <p:nvSpPr>
          <p:cNvPr id="5" name="Rectangle 4"/>
          <p:cNvSpPr/>
          <p:nvPr/>
        </p:nvSpPr>
        <p:spPr>
          <a:xfrm>
            <a:off x="5476006" y="4951260"/>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sp>
        <p:nvSpPr>
          <p:cNvPr id="6" name="Rectangle 5"/>
          <p:cNvSpPr/>
          <p:nvPr/>
        </p:nvSpPr>
        <p:spPr>
          <a:xfrm>
            <a:off x="7072493" y="2518539"/>
            <a:ext cx="107639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Assembly</a:t>
            </a:r>
            <a:endParaRPr lang="en-US" b="1" dirty="0"/>
          </a:p>
        </p:txBody>
      </p:sp>
      <p:sp>
        <p:nvSpPr>
          <p:cNvPr id="23" name="Rectangle 22"/>
          <p:cNvSpPr/>
          <p:nvPr/>
        </p:nvSpPr>
        <p:spPr>
          <a:xfrm>
            <a:off x="5481273" y="2515280"/>
            <a:ext cx="96899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IR</a:t>
            </a:r>
          </a:p>
        </p:txBody>
      </p:sp>
      <p:cxnSp>
        <p:nvCxnSpPr>
          <p:cNvPr id="24" name="Straight Arrow Connector 23"/>
          <p:cNvCxnSpPr>
            <a:stCxn id="3" idx="3"/>
            <a:endCxn id="23" idx="1"/>
          </p:cNvCxnSpPr>
          <p:nvPr/>
        </p:nvCxnSpPr>
        <p:spPr>
          <a:xfrm flipV="1">
            <a:off x="4821905" y="2815531"/>
            <a:ext cx="659368" cy="465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p:cNvCxnSpPr>
            <a:stCxn id="23" idx="3"/>
            <a:endCxn id="6" idx="1"/>
          </p:cNvCxnSpPr>
          <p:nvPr/>
        </p:nvCxnSpPr>
        <p:spPr>
          <a:xfrm>
            <a:off x="6450264" y="2815531"/>
            <a:ext cx="622229" cy="3259"/>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38" name="TextBox 37"/>
          <p:cNvSpPr txBox="1"/>
          <p:nvPr/>
        </p:nvSpPr>
        <p:spPr>
          <a:xfrm>
            <a:off x="1725428" y="4241367"/>
            <a:ext cx="1238100" cy="646331"/>
          </a:xfrm>
          <a:prstGeom prst="rect">
            <a:avLst/>
          </a:prstGeom>
          <a:noFill/>
        </p:spPr>
        <p:txBody>
          <a:bodyPr wrap="square" rtlCol="0">
            <a:spAutoFit/>
          </a:bodyPr>
          <a:lstStyle/>
          <a:p>
            <a:r>
              <a:rPr lang="en-US" b="1" dirty="0"/>
              <a:t>Shim generation</a:t>
            </a:r>
          </a:p>
        </p:txBody>
      </p:sp>
      <p:cxnSp>
        <p:nvCxnSpPr>
          <p:cNvPr id="41" name="Straight Arrow Connector 40"/>
          <p:cNvCxnSpPr>
            <a:stCxn id="23" idx="0"/>
            <a:endCxn id="44" idx="2"/>
          </p:cNvCxnSpPr>
          <p:nvPr/>
        </p:nvCxnSpPr>
        <p:spPr>
          <a:xfrm flipV="1">
            <a:off x="5965769" y="1707843"/>
            <a:ext cx="204" cy="80743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4" name="Rectangle 43"/>
          <p:cNvSpPr/>
          <p:nvPr/>
        </p:nvSpPr>
        <p:spPr>
          <a:xfrm>
            <a:off x="5403003" y="1107342"/>
            <a:ext cx="1125940" cy="6005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JavaScript</a:t>
            </a:r>
          </a:p>
        </p:txBody>
      </p:sp>
      <p:sp>
        <p:nvSpPr>
          <p:cNvPr id="55" name="Rectangle 54"/>
          <p:cNvSpPr/>
          <p:nvPr/>
        </p:nvSpPr>
        <p:spPr>
          <a:xfrm>
            <a:off x="8700852" y="2516714"/>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user</a:t>
            </a:r>
          </a:p>
          <a:p>
            <a:pPr algn="ctr"/>
            <a:r>
              <a:rPr lang="en-US" b="1" dirty="0"/>
              <a:t>binary</a:t>
            </a:r>
          </a:p>
        </p:txBody>
      </p:sp>
      <p:cxnSp>
        <p:nvCxnSpPr>
          <p:cNvPr id="56" name="Straight Arrow Connector 55"/>
          <p:cNvCxnSpPr>
            <a:cxnSpLocks/>
            <a:endCxn id="3" idx="0"/>
          </p:cNvCxnSpPr>
          <p:nvPr/>
        </p:nvCxnSpPr>
        <p:spPr>
          <a:xfrm>
            <a:off x="4180460" y="1707843"/>
            <a:ext cx="1" cy="81209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63" name="Connector: Curved 62"/>
          <p:cNvCxnSpPr>
            <a:cxnSpLocks/>
            <a:stCxn id="2" idx="1"/>
            <a:endCxn id="54" idx="1"/>
          </p:cNvCxnSpPr>
          <p:nvPr/>
        </p:nvCxnSpPr>
        <p:spPr>
          <a:xfrm rot="10800000">
            <a:off x="3539015" y="3877554"/>
            <a:ext cx="12700" cy="1373958"/>
          </a:xfrm>
          <a:prstGeom prst="curvedConnector3">
            <a:avLst>
              <a:gd name="adj1" fmla="val 4123063"/>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a:stCxn id="6" idx="3"/>
            <a:endCxn id="55" idx="1"/>
          </p:cNvCxnSpPr>
          <p:nvPr/>
        </p:nvCxnSpPr>
        <p:spPr>
          <a:xfrm flipV="1">
            <a:off x="8148892" y="2816965"/>
            <a:ext cx="551960" cy="182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88" name="Oval 87"/>
          <p:cNvSpPr/>
          <p:nvPr/>
        </p:nvSpPr>
        <p:spPr>
          <a:xfrm>
            <a:off x="8635530" y="3558060"/>
            <a:ext cx="1104900" cy="5715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Linker</a:t>
            </a:r>
          </a:p>
        </p:txBody>
      </p:sp>
      <p:sp>
        <p:nvSpPr>
          <p:cNvPr id="120" name="TextBox 119"/>
          <p:cNvSpPr txBox="1"/>
          <p:nvPr/>
        </p:nvSpPr>
        <p:spPr>
          <a:xfrm>
            <a:off x="8635530" y="5295782"/>
            <a:ext cx="929742" cy="369332"/>
          </a:xfrm>
          <a:prstGeom prst="rect">
            <a:avLst/>
          </a:prstGeom>
          <a:noFill/>
        </p:spPr>
        <p:txBody>
          <a:bodyPr wrap="none" rtlCol="0">
            <a:spAutoFit/>
          </a:bodyPr>
          <a:lstStyle/>
          <a:p>
            <a:r>
              <a:rPr lang="en-US" dirty="0"/>
              <a:t>compile</a:t>
            </a:r>
          </a:p>
        </p:txBody>
      </p:sp>
      <p:sp>
        <p:nvSpPr>
          <p:cNvPr id="127" name="Rectangle 126"/>
          <p:cNvSpPr/>
          <p:nvPr/>
        </p:nvSpPr>
        <p:spPr>
          <a:xfrm>
            <a:off x="5476007" y="3562212"/>
            <a:ext cx="974257" cy="6005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cxnSp>
        <p:nvCxnSpPr>
          <p:cNvPr id="129" name="Straight Arrow Connector 128"/>
          <p:cNvCxnSpPr>
            <a:stCxn id="2" idx="3"/>
            <a:endCxn id="5" idx="1"/>
          </p:cNvCxnSpPr>
          <p:nvPr/>
        </p:nvCxnSpPr>
        <p:spPr>
          <a:xfrm flipV="1">
            <a:off x="4821904" y="5251511"/>
            <a:ext cx="654102" cy="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32" name="Rectangle 131"/>
          <p:cNvSpPr/>
          <p:nvPr/>
        </p:nvSpPr>
        <p:spPr>
          <a:xfrm>
            <a:off x="8389144" y="4556974"/>
            <a:ext cx="159767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binary</a:t>
            </a:r>
          </a:p>
        </p:txBody>
      </p:sp>
      <p:cxnSp>
        <p:nvCxnSpPr>
          <p:cNvPr id="133" name="Straight Arrow Connector 132"/>
          <p:cNvCxnSpPr>
            <a:cxnSpLocks/>
            <a:stCxn id="88" idx="4"/>
            <a:endCxn id="132" idx="0"/>
          </p:cNvCxnSpPr>
          <p:nvPr/>
        </p:nvCxnSpPr>
        <p:spPr>
          <a:xfrm>
            <a:off x="9187980" y="4129560"/>
            <a:ext cx="0" cy="427414"/>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37" name="Straight Arrow Connector 136"/>
          <p:cNvCxnSpPr>
            <a:stCxn id="127" idx="3"/>
            <a:endCxn id="88" idx="2"/>
          </p:cNvCxnSpPr>
          <p:nvPr/>
        </p:nvCxnSpPr>
        <p:spPr>
          <a:xfrm flipV="1">
            <a:off x="6450264" y="3843810"/>
            <a:ext cx="2185266" cy="18653"/>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p:cNvCxnSpPr>
            <a:stCxn id="55" idx="2"/>
            <a:endCxn id="88" idx="0"/>
          </p:cNvCxnSpPr>
          <p:nvPr/>
        </p:nvCxnSpPr>
        <p:spPr>
          <a:xfrm flipH="1">
            <a:off x="9187980" y="3117215"/>
            <a:ext cx="1" cy="440845"/>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sp>
        <p:nvSpPr>
          <p:cNvPr id="166" name="TextBox 165"/>
          <p:cNvSpPr txBox="1"/>
          <p:nvPr/>
        </p:nvSpPr>
        <p:spPr>
          <a:xfrm>
            <a:off x="8635530" y="6146444"/>
            <a:ext cx="516488" cy="369332"/>
          </a:xfrm>
          <a:prstGeom prst="rect">
            <a:avLst/>
          </a:prstGeom>
          <a:noFill/>
        </p:spPr>
        <p:txBody>
          <a:bodyPr wrap="none" rtlCol="0">
            <a:spAutoFit/>
          </a:bodyPr>
          <a:lstStyle/>
          <a:p>
            <a:r>
              <a:rPr lang="en-US" dirty="0"/>
              <a:t>link</a:t>
            </a:r>
          </a:p>
        </p:txBody>
      </p:sp>
      <p:sp>
        <p:nvSpPr>
          <p:cNvPr id="170" name="TextBox 169"/>
          <p:cNvSpPr txBox="1"/>
          <p:nvPr/>
        </p:nvSpPr>
        <p:spPr>
          <a:xfrm>
            <a:off x="6450263" y="3944894"/>
            <a:ext cx="1343445" cy="369332"/>
          </a:xfrm>
          <a:prstGeom prst="rect">
            <a:avLst/>
          </a:prstGeom>
          <a:noFill/>
        </p:spPr>
        <p:txBody>
          <a:bodyPr wrap="none" rtlCol="0">
            <a:spAutoFit/>
          </a:bodyPr>
          <a:lstStyle/>
          <a:p>
            <a:r>
              <a:rPr lang="en-US" i="1" dirty="0"/>
              <a:t>cached copy</a:t>
            </a:r>
          </a:p>
        </p:txBody>
      </p:sp>
      <p:cxnSp>
        <p:nvCxnSpPr>
          <p:cNvPr id="202" name="Connector: Curved 201"/>
          <p:cNvCxnSpPr>
            <a:cxnSpLocks/>
            <a:stCxn id="3" idx="3"/>
            <a:endCxn id="50" idx="3"/>
          </p:cNvCxnSpPr>
          <p:nvPr/>
        </p:nvCxnSpPr>
        <p:spPr>
          <a:xfrm flipV="1">
            <a:off x="4821905" y="1390074"/>
            <a:ext cx="58268" cy="1430114"/>
          </a:xfrm>
          <a:prstGeom prst="curvedConnector3">
            <a:avLst>
              <a:gd name="adj1" fmla="val 492325"/>
            </a:avLst>
          </a:prstGeom>
          <a:ln w="38100">
            <a:prstDash val="dash"/>
            <a:tailEnd type="triangle"/>
          </a:ln>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4DB90944-56B9-457C-8D1A-9476F39CB40B}"/>
              </a:ext>
            </a:extLst>
          </p:cNvPr>
          <p:cNvGrpSpPr/>
          <p:nvPr/>
        </p:nvGrpSpPr>
        <p:grpSpPr>
          <a:xfrm>
            <a:off x="7469980" y="5480448"/>
            <a:ext cx="1165550" cy="861128"/>
            <a:chOff x="9027717" y="5541002"/>
            <a:chExt cx="589502" cy="861128"/>
          </a:xfrm>
        </p:grpSpPr>
        <p:cxnSp>
          <p:nvCxnSpPr>
            <p:cNvPr id="119" name="Straight Arrow Connector 118"/>
            <p:cNvCxnSpPr>
              <a:cxnSpLocks/>
            </p:cNvCxnSpPr>
            <p:nvPr/>
          </p:nvCxnSpPr>
          <p:spPr>
            <a:xfrm flipV="1">
              <a:off x="9027717" y="5541002"/>
              <a:ext cx="589502" cy="1"/>
            </a:xfrm>
            <a:prstGeom prst="straightConnector1">
              <a:avLst/>
            </a:prstGeom>
            <a:ln w="38100">
              <a:headEnd type="none"/>
              <a:tailEnd type="triangle"/>
            </a:ln>
          </p:spPr>
          <p:style>
            <a:lnRef idx="3">
              <a:schemeClr val="accent5"/>
            </a:lnRef>
            <a:fillRef idx="0">
              <a:schemeClr val="accent5"/>
            </a:fillRef>
            <a:effectRef idx="2">
              <a:schemeClr val="accent5"/>
            </a:effectRef>
            <a:fontRef idx="minor">
              <a:schemeClr val="tx1"/>
            </a:fontRef>
          </p:style>
        </p:cxnSp>
        <p:cxnSp>
          <p:nvCxnSpPr>
            <p:cNvPr id="164" name="Straight Arrow Connector 163"/>
            <p:cNvCxnSpPr>
              <a:cxnSpLocks/>
            </p:cNvCxnSpPr>
            <p:nvPr/>
          </p:nvCxnSpPr>
          <p:spPr>
            <a:xfrm>
              <a:off x="9070859" y="6400687"/>
              <a:ext cx="546360" cy="1443"/>
            </a:xfrm>
            <a:prstGeom prst="straightConnector1">
              <a:avLst/>
            </a:prstGeom>
            <a:ln w="38100">
              <a:prstDash val="sysDash"/>
              <a:headEnd type="none"/>
              <a:tailEnd type="triangle"/>
            </a:ln>
          </p:spPr>
          <p:style>
            <a:lnRef idx="3">
              <a:schemeClr val="accent6"/>
            </a:lnRef>
            <a:fillRef idx="0">
              <a:schemeClr val="accent6"/>
            </a:fillRef>
            <a:effectRef idx="2">
              <a:schemeClr val="accent6"/>
            </a:effectRef>
            <a:fontRef idx="minor">
              <a:schemeClr val="tx1"/>
            </a:fontRef>
          </p:style>
        </p:cxnSp>
        <p:cxnSp>
          <p:nvCxnSpPr>
            <p:cNvPr id="205" name="Connector: Curved 204"/>
            <p:cNvCxnSpPr>
              <a:cxnSpLocks/>
            </p:cNvCxnSpPr>
            <p:nvPr/>
          </p:nvCxnSpPr>
          <p:spPr>
            <a:xfrm flipV="1">
              <a:off x="9041373" y="5959608"/>
              <a:ext cx="575846" cy="6725"/>
            </a:xfrm>
            <a:prstGeom prst="curvedConnector3">
              <a:avLst>
                <a:gd name="adj1" fmla="val 50000"/>
              </a:avLst>
            </a:prstGeom>
            <a:ln w="38100">
              <a:prstDash val="dash"/>
              <a:headEnd type="none"/>
              <a:tailEnd type="triangle"/>
            </a:ln>
          </p:spPr>
          <p:style>
            <a:lnRef idx="3">
              <a:schemeClr val="dk1"/>
            </a:lnRef>
            <a:fillRef idx="0">
              <a:schemeClr val="dk1"/>
            </a:fillRef>
            <a:effectRef idx="2">
              <a:schemeClr val="dk1"/>
            </a:effectRef>
            <a:fontRef idx="minor">
              <a:schemeClr val="tx1"/>
            </a:fontRef>
          </p:style>
        </p:cxnSp>
      </p:grpSp>
      <p:sp>
        <p:nvSpPr>
          <p:cNvPr id="208" name="TextBox 207"/>
          <p:cNvSpPr txBox="1"/>
          <p:nvPr/>
        </p:nvSpPr>
        <p:spPr>
          <a:xfrm>
            <a:off x="8635530" y="5721113"/>
            <a:ext cx="1166986" cy="369332"/>
          </a:xfrm>
          <a:prstGeom prst="rect">
            <a:avLst/>
          </a:prstGeom>
          <a:noFill/>
        </p:spPr>
        <p:txBody>
          <a:bodyPr wrap="none" rtlCol="0">
            <a:spAutoFit/>
          </a:bodyPr>
          <a:lstStyle/>
          <a:p>
            <a:r>
              <a:rPr lang="en-US" dirty="0"/>
              <a:t>decompile</a:t>
            </a:r>
          </a:p>
        </p:txBody>
      </p:sp>
      <p:sp>
        <p:nvSpPr>
          <p:cNvPr id="42" name="Rectangle 41"/>
          <p:cNvSpPr/>
          <p:nvPr/>
        </p:nvSpPr>
        <p:spPr>
          <a:xfrm>
            <a:off x="4058937" y="5763412"/>
            <a:ext cx="1961563" cy="369332"/>
          </a:xfrm>
          <a:prstGeom prst="rect">
            <a:avLst/>
          </a:prstGeom>
        </p:spPr>
        <p:txBody>
          <a:bodyPr wrap="none">
            <a:spAutoFit/>
          </a:bodyPr>
          <a:lstStyle/>
          <a:p>
            <a:pPr algn="ctr"/>
            <a:r>
              <a:rPr lang="en-US" b="1" dirty="0"/>
              <a:t>Cloud compilation</a:t>
            </a:r>
          </a:p>
        </p:txBody>
      </p:sp>
      <p:sp>
        <p:nvSpPr>
          <p:cNvPr id="54" name="Rectangle 53"/>
          <p:cNvSpPr/>
          <p:nvPr/>
        </p:nvSpPr>
        <p:spPr>
          <a:xfrm>
            <a:off x="3539015" y="3577303"/>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Static</a:t>
            </a:r>
          </a:p>
          <a:p>
            <a:pPr algn="ctr"/>
            <a:r>
              <a:rPr lang="en-US" dirty="0">
                <a:solidFill>
                  <a:schemeClr val="tx1"/>
                </a:solidFill>
              </a:rPr>
              <a:t>TypeScript</a:t>
            </a:r>
          </a:p>
        </p:txBody>
      </p:sp>
      <p:cxnSp>
        <p:nvCxnSpPr>
          <p:cNvPr id="60" name="Straight Arrow Connector 59"/>
          <p:cNvCxnSpPr>
            <a:cxnSpLocks/>
            <a:stCxn id="54" idx="3"/>
            <a:endCxn id="23" idx="2"/>
          </p:cNvCxnSpPr>
          <p:nvPr/>
        </p:nvCxnSpPr>
        <p:spPr>
          <a:xfrm flipV="1">
            <a:off x="4821904" y="3115781"/>
            <a:ext cx="1143865" cy="76177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9" name="Rectangle: Rounded Corners 48"/>
          <p:cNvSpPr/>
          <p:nvPr/>
        </p:nvSpPr>
        <p:spPr bwMode="auto">
          <a:xfrm>
            <a:off x="3465988" y="2509558"/>
            <a:ext cx="1452315" cy="642127"/>
          </a:xfrm>
          <a:prstGeom prst="round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Segoe UI" pitchFamily="34" charset="0"/>
                <a:cs typeface="Segoe UI" pitchFamily="34" charset="0"/>
              </a:rPr>
              <a:t>Monaco</a:t>
            </a:r>
          </a:p>
          <a:p>
            <a:pPr marL="0" marR="0" lvl="0" indent="0" algn="ctr" defTabSz="932472" eaLnBrk="1" fontAlgn="base" latinLnBrk="0" hangingPunct="1">
              <a:lnSpc>
                <a:spcPct val="90000"/>
              </a:lnSpc>
              <a:spcBef>
                <a:spcPct val="0"/>
              </a:spcBef>
              <a:spcAft>
                <a:spcPct val="0"/>
              </a:spcAft>
              <a:buClrTx/>
              <a:buSzTx/>
              <a:buFontTx/>
              <a:buNone/>
              <a:tabLst/>
              <a:defRPr/>
            </a:pPr>
            <a:r>
              <a:rPr lang="en-US" sz="1100" kern="0" dirty="0">
                <a:latin typeface="Segoe UI"/>
                <a:ea typeface="Segoe UI" pitchFamily="34" charset="0"/>
                <a:cs typeface="Segoe UI" pitchFamily="34" charset="0"/>
              </a:rPr>
              <a:t>Static TypeScript</a:t>
            </a:r>
            <a:endParaRPr kumimoji="0" lang="en-US" sz="110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50" name="Rectangle: Rounded Corners 49"/>
          <p:cNvSpPr/>
          <p:nvPr/>
        </p:nvSpPr>
        <p:spPr bwMode="auto">
          <a:xfrm>
            <a:off x="3402078" y="1077572"/>
            <a:ext cx="1478095" cy="625004"/>
          </a:xfrm>
          <a:prstGeom prst="roundRect">
            <a:avLst/>
          </a:prstGeom>
          <a:solidFill>
            <a:schemeClr val="bg1"/>
          </a:solidFill>
          <a:ln w="10795" cap="flat" cmpd="sng" algn="ctr">
            <a:solidFill>
              <a:srgbClr val="107C10">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err="1">
                <a:ln>
                  <a:noFill/>
                </a:ln>
                <a:effectLst/>
                <a:uLnTx/>
                <a:uFillTx/>
                <a:latin typeface="Segoe UI"/>
                <a:ea typeface="Segoe UI" pitchFamily="34" charset="0"/>
                <a:cs typeface="Segoe UI" pitchFamily="34" charset="0"/>
              </a:rPr>
              <a:t>Blockly</a:t>
            </a:r>
            <a:endParaRPr kumimoji="0" lang="en-US"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322B680D-8661-4B52-AAAE-521F25F0B3F6}"/>
              </a:ext>
            </a:extLst>
          </p:cNvPr>
          <p:cNvSpPr/>
          <p:nvPr/>
        </p:nvSpPr>
        <p:spPr>
          <a:xfrm>
            <a:off x="6795848" y="1107342"/>
            <a:ext cx="1173436" cy="60050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TypeScript</a:t>
            </a:r>
          </a:p>
        </p:txBody>
      </p:sp>
      <p:sp>
        <p:nvSpPr>
          <p:cNvPr id="48" name="Rectangle 47">
            <a:extLst>
              <a:ext uri="{FF2B5EF4-FFF2-40B4-BE49-F238E27FC236}">
                <a16:creationId xmlns:a16="http://schemas.microsoft.com/office/drawing/2014/main" id="{5CED1D2E-B933-4AB1-A87F-EB9D42C873A1}"/>
              </a:ext>
            </a:extLst>
          </p:cNvPr>
          <p:cNvSpPr/>
          <p:nvPr/>
        </p:nvSpPr>
        <p:spPr>
          <a:xfrm>
            <a:off x="8692709" y="502052"/>
            <a:ext cx="1064522" cy="369332"/>
          </a:xfrm>
          <a:prstGeom prst="rect">
            <a:avLst/>
          </a:prstGeom>
        </p:spPr>
        <p:txBody>
          <a:bodyPr wrap="none">
            <a:spAutoFit/>
          </a:bodyPr>
          <a:lstStyle/>
          <a:p>
            <a:pPr algn="ctr"/>
            <a:r>
              <a:rPr lang="en-US" b="1" dirty="0"/>
              <a:t>Web App</a:t>
            </a:r>
          </a:p>
        </p:txBody>
      </p:sp>
      <p:sp>
        <p:nvSpPr>
          <p:cNvPr id="58" name="TextBox 57">
            <a:extLst>
              <a:ext uri="{FF2B5EF4-FFF2-40B4-BE49-F238E27FC236}">
                <a16:creationId xmlns:a16="http://schemas.microsoft.com/office/drawing/2014/main" id="{1C6AFE97-ED99-401F-921E-B86B599A200A}"/>
              </a:ext>
            </a:extLst>
          </p:cNvPr>
          <p:cNvSpPr txBox="1"/>
          <p:nvPr/>
        </p:nvSpPr>
        <p:spPr>
          <a:xfrm>
            <a:off x="1721644" y="2011954"/>
            <a:ext cx="1238100" cy="646331"/>
          </a:xfrm>
          <a:prstGeom prst="rect">
            <a:avLst/>
          </a:prstGeom>
          <a:noFill/>
        </p:spPr>
        <p:txBody>
          <a:bodyPr wrap="square" rtlCol="0">
            <a:spAutoFit/>
          </a:bodyPr>
          <a:lstStyle/>
          <a:p>
            <a:r>
              <a:rPr lang="en-US" b="1" dirty="0"/>
              <a:t>Metadata generation</a:t>
            </a:r>
          </a:p>
        </p:txBody>
      </p:sp>
      <p:cxnSp>
        <p:nvCxnSpPr>
          <p:cNvPr id="59" name="Connector: Curved 58">
            <a:extLst>
              <a:ext uri="{FF2B5EF4-FFF2-40B4-BE49-F238E27FC236}">
                <a16:creationId xmlns:a16="http://schemas.microsoft.com/office/drawing/2014/main" id="{6DA4F012-3B0E-4B76-B575-7C068408FD0C}"/>
              </a:ext>
            </a:extLst>
          </p:cNvPr>
          <p:cNvCxnSpPr>
            <a:cxnSpLocks/>
            <a:stCxn id="54" idx="1"/>
            <a:endCxn id="50" idx="1"/>
          </p:cNvCxnSpPr>
          <p:nvPr/>
        </p:nvCxnSpPr>
        <p:spPr>
          <a:xfrm rot="10800000">
            <a:off x="3402079" y="1390074"/>
            <a:ext cx="136937" cy="2487480"/>
          </a:xfrm>
          <a:prstGeom prst="curvedConnector3">
            <a:avLst>
              <a:gd name="adj1" fmla="val 407517"/>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FDA5C73E-44F4-41C6-9BA3-09C2F2BFF6D5}"/>
              </a:ext>
            </a:extLst>
          </p:cNvPr>
          <p:cNvSpPr txBox="1"/>
          <p:nvPr/>
        </p:nvSpPr>
        <p:spPr>
          <a:xfrm>
            <a:off x="6648692" y="2030556"/>
            <a:ext cx="2975240" cy="369332"/>
          </a:xfrm>
          <a:prstGeom prst="rect">
            <a:avLst/>
          </a:prstGeom>
          <a:noFill/>
        </p:spPr>
        <p:txBody>
          <a:bodyPr wrap="square" rtlCol="0">
            <a:spAutoFit/>
          </a:bodyPr>
          <a:lstStyle/>
          <a:p>
            <a:r>
              <a:rPr lang="en-US" b="1" dirty="0"/>
              <a:t>Browser compilation</a:t>
            </a:r>
          </a:p>
        </p:txBody>
      </p:sp>
    </p:spTree>
    <p:extLst>
      <p:ext uri="{BB962C8B-B14F-4D97-AF65-F5344CB8AC3E}">
        <p14:creationId xmlns:p14="http://schemas.microsoft.com/office/powerpoint/2010/main" val="389367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fade">
                                      <p:cBhvr>
                                        <p:cTn id="31" dur="500"/>
                                        <p:tgtEl>
                                          <p:spTgt spid="2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fade">
                                      <p:cBhvr>
                                        <p:cTn id="40" dur="500"/>
                                        <p:tgtEl>
                                          <p:spTgt spid="10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fade">
                                      <p:cBhvr>
                                        <p:cTn id="60" dur="500"/>
                                        <p:tgtEl>
                                          <p:spTgt spid="1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7"/>
                                        </p:tgtEl>
                                        <p:attrNameLst>
                                          <p:attrName>style.visibility</p:attrName>
                                        </p:attrNameLst>
                                      </p:cBhvr>
                                      <p:to>
                                        <p:strVal val="visible"/>
                                      </p:to>
                                    </p:set>
                                    <p:animEffect transition="in" filter="fade">
                                      <p:cBhvr>
                                        <p:cTn id="69" dur="500"/>
                                        <p:tgtEl>
                                          <p:spTgt spid="12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fade">
                                      <p:cBhvr>
                                        <p:cTn id="72" dur="500"/>
                                        <p:tgtEl>
                                          <p:spTgt spid="17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500"/>
                                        <p:tgtEl>
                                          <p:spTgt spid="8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32"/>
                                        </p:tgtEl>
                                        <p:attrNameLst>
                                          <p:attrName>style.visibility</p:attrName>
                                        </p:attrNameLst>
                                      </p:cBhvr>
                                      <p:to>
                                        <p:strVal val="visible"/>
                                      </p:to>
                                    </p:set>
                                    <p:animEffect transition="in" filter="fade">
                                      <p:cBhvr>
                                        <p:cTn id="92" dur="500"/>
                                        <p:tgtEl>
                                          <p:spTgt spid="132"/>
                                        </p:tgtEl>
                                      </p:cBhvr>
                                    </p:animEffect>
                                  </p:childTnLst>
                                </p:cTn>
                              </p:par>
                              <p:par>
                                <p:cTn id="93" presetID="10" presetClass="entr" presetSubtype="0" fill="hold" nodeType="withEffect">
                                  <p:stCondLst>
                                    <p:cond delay="0"/>
                                  </p:stCondLst>
                                  <p:childTnLst>
                                    <p:set>
                                      <p:cBhvr>
                                        <p:cTn id="94" dur="1" fill="hold">
                                          <p:stCondLst>
                                            <p:cond delay="0"/>
                                          </p:stCondLst>
                                        </p:cTn>
                                        <p:tgtEl>
                                          <p:spTgt spid="133"/>
                                        </p:tgtEl>
                                        <p:attrNameLst>
                                          <p:attrName>style.visibility</p:attrName>
                                        </p:attrNameLst>
                                      </p:cBhvr>
                                      <p:to>
                                        <p:strVal val="visible"/>
                                      </p:to>
                                    </p:set>
                                    <p:animEffect transition="in" filter="fade">
                                      <p:cBhvr>
                                        <p:cTn id="95" dur="500"/>
                                        <p:tgtEl>
                                          <p:spTgt spid="133"/>
                                        </p:tgtEl>
                                      </p:cBhvr>
                                    </p:animEffect>
                                  </p:childTnLst>
                                </p:cTn>
                              </p:par>
                              <p:par>
                                <p:cTn id="96" presetID="10" presetClass="entr" presetSubtype="0" fill="hold" nodeType="withEffect">
                                  <p:stCondLst>
                                    <p:cond delay="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500"/>
                                        <p:tgtEl>
                                          <p:spTgt spid="137"/>
                                        </p:tgtEl>
                                      </p:cBhvr>
                                    </p:animEffect>
                                  </p:childTnLst>
                                </p:cTn>
                              </p:par>
                              <p:par>
                                <p:cTn id="99" presetID="10" presetClass="entr" presetSubtype="0" fill="hold" nodeType="withEffect">
                                  <p:stCondLst>
                                    <p:cond delay="0"/>
                                  </p:stCondLst>
                                  <p:childTnLst>
                                    <p:set>
                                      <p:cBhvr>
                                        <p:cTn id="100" dur="1" fill="hold">
                                          <p:stCondLst>
                                            <p:cond delay="0"/>
                                          </p:stCondLst>
                                        </p:cTn>
                                        <p:tgtEl>
                                          <p:spTgt spid="141"/>
                                        </p:tgtEl>
                                        <p:attrNameLst>
                                          <p:attrName>style.visibility</p:attrName>
                                        </p:attrNameLst>
                                      </p:cBhvr>
                                      <p:to>
                                        <p:strVal val="visible"/>
                                      </p:to>
                                    </p:set>
                                    <p:animEffect transition="in" filter="fade">
                                      <p:cBhvr>
                                        <p:cTn id="101" dur="500"/>
                                        <p:tgtEl>
                                          <p:spTgt spid="14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500"/>
                                        <p:tgtEl>
                                          <p:spTgt spid="4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10"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fade">
                                      <p:cBhvr>
                                        <p:cTn id="11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6" grpId="0" animBg="1"/>
      <p:bldP spid="104" grpId="0" animBg="1"/>
      <p:bldP spid="51" grpId="0" animBg="1"/>
      <p:bldP spid="184" grpId="0" animBg="1"/>
      <p:bldP spid="2" grpId="0" animBg="1"/>
      <p:bldP spid="3" grpId="0" animBg="1"/>
      <p:bldP spid="5" grpId="0" animBg="1"/>
      <p:bldP spid="6" grpId="0" animBg="1"/>
      <p:bldP spid="23" grpId="0" animBg="1"/>
      <p:bldP spid="44" grpId="0" animBg="1"/>
      <p:bldP spid="55" grpId="0" animBg="1"/>
      <p:bldP spid="88" grpId="0" animBg="1"/>
      <p:bldP spid="127" grpId="0" animBg="1"/>
      <p:bldP spid="132" grpId="0" animBg="1"/>
      <p:bldP spid="170" grpId="0"/>
      <p:bldP spid="42" grpId="0"/>
      <p:bldP spid="54" grpId="0" animBg="1"/>
      <p:bldP spid="49" grpId="0" animBg="1"/>
      <p:bldP spid="50" grpId="0" animBg="1"/>
      <p:bldP spid="47" grpId="0" animBg="1"/>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TypeScript</a:t>
            </a:r>
          </a:p>
        </p:txBody>
      </p:sp>
      <p:sp>
        <p:nvSpPr>
          <p:cNvPr id="6" name="Text Placeholder 1"/>
          <p:cNvSpPr>
            <a:spLocks noGrp="1"/>
          </p:cNvSpPr>
          <p:nvPr>
            <p:ph type="body" sz="quarter" idx="10"/>
          </p:nvPr>
        </p:nvSpPr>
        <p:spPr>
          <a:xfrm>
            <a:off x="269239" y="1189177"/>
            <a:ext cx="11653523" cy="4855304"/>
          </a:xfrm>
        </p:spPr>
        <p:txBody>
          <a:bodyPr/>
          <a:lstStyle/>
          <a:p>
            <a:pPr marL="0" indent="0">
              <a:buNone/>
            </a:pPr>
            <a:r>
              <a:rPr lang="en-US" dirty="0"/>
              <a:t>Gradually typed </a:t>
            </a:r>
            <a:r>
              <a:rPr lang="en-US" u="sng" dirty="0"/>
              <a:t>superset</a:t>
            </a:r>
            <a:r>
              <a:rPr lang="en-US" dirty="0"/>
              <a:t> of JavaScript</a:t>
            </a:r>
          </a:p>
          <a:p>
            <a:r>
              <a:rPr lang="en-US" dirty="0"/>
              <a:t>Compiles to JavaScript</a:t>
            </a:r>
          </a:p>
          <a:p>
            <a:r>
              <a:rPr lang="en-US" dirty="0"/>
              <a:t>Supports ECMAScript 2015 and latest language features</a:t>
            </a:r>
          </a:p>
          <a:p>
            <a:pPr marL="0" indent="0">
              <a:buNone/>
            </a:pPr>
            <a:endParaRPr lang="en-US" dirty="0"/>
          </a:p>
          <a:p>
            <a:pPr marL="0" indent="0">
              <a:buNone/>
            </a:pPr>
            <a:r>
              <a:rPr lang="en-US" u="sng" dirty="0"/>
              <a:t>Types</a:t>
            </a:r>
            <a:r>
              <a:rPr lang="en-US" dirty="0"/>
              <a:t> enable productivity tools </a:t>
            </a:r>
          </a:p>
          <a:p>
            <a:r>
              <a:rPr lang="en-US" dirty="0" err="1"/>
              <a:t>intellisense</a:t>
            </a:r>
            <a:r>
              <a:rPr lang="en-US" dirty="0"/>
              <a:t>, navigation, refactoring</a:t>
            </a:r>
          </a:p>
          <a:p>
            <a:pPr marL="0" indent="0">
              <a:buNone/>
            </a:pPr>
            <a:endParaRPr lang="en-US" dirty="0">
              <a:hlinkClick r:id="rId3"/>
            </a:endParaRPr>
          </a:p>
          <a:p>
            <a:pPr marL="0" indent="0">
              <a:buNone/>
            </a:pPr>
            <a:r>
              <a:rPr lang="en-US" dirty="0">
                <a:hlinkClick r:id="rId3"/>
              </a:rPr>
              <a:t>http://www.typescriptlang.org/</a:t>
            </a:r>
            <a:endParaRPr lang="en-US" dirty="0"/>
          </a:p>
        </p:txBody>
      </p:sp>
    </p:spTree>
    <p:extLst>
      <p:ext uri="{BB962C8B-B14F-4D97-AF65-F5344CB8AC3E}">
        <p14:creationId xmlns:p14="http://schemas.microsoft.com/office/powerpoint/2010/main" val="267886513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3.potx" id="{819180F1-9086-47CA-A285-501D4268B1E5}" vid="{EBD4BE75-CC77-4626-A04A-5AF904A59580}"/>
    </a:ext>
  </a:extLst>
</a:theme>
</file>

<file path=ppt/theme/theme4.xml><?xml version="1.0" encoding="utf-8"?>
<a:theme xmlns:a="http://schemas.openxmlformats.org/drawingml/2006/main" name="2_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12797</TotalTime>
  <Words>1094</Words>
  <Application>Microsoft Office PowerPoint</Application>
  <PresentationFormat>Widescreen</PresentationFormat>
  <Paragraphs>347</Paragraphs>
  <Slides>25</Slides>
  <Notes>13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Arial</vt:lpstr>
      <vt:lpstr>Calibri</vt:lpstr>
      <vt:lpstr>Calibri Light</vt:lpstr>
      <vt:lpstr>Consolas</vt:lpstr>
      <vt:lpstr>Segoe UI</vt:lpstr>
      <vt:lpstr>Segoe UI Light</vt:lpstr>
      <vt:lpstr>Segoe UI Semilight</vt:lpstr>
      <vt:lpstr>Wingdings</vt:lpstr>
      <vt:lpstr>Office Theme</vt:lpstr>
      <vt:lpstr>1_Office Theme</vt:lpstr>
      <vt:lpstr>1_WHITE TEMPLATE</vt:lpstr>
      <vt:lpstr>2_WHITE TEMPLATE</vt:lpstr>
      <vt:lpstr>Microsoft MakeCode from C++ to TypeScript and Blockly (and back)</vt:lpstr>
      <vt:lpstr>Microsoft MakeCode Hands-on Computing for every student</vt:lpstr>
      <vt:lpstr>Microsoft MakeCode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CODAL, MakeCode and C++</vt:lpstr>
      <vt:lpstr>PowerPoint Presentation</vt:lpstr>
      <vt:lpstr>CODAL repos</vt:lpstr>
      <vt:lpstr>PowerPoint Presentation</vt:lpstr>
      <vt:lpstr>PowerPoint Presentation</vt:lpstr>
      <vt:lpstr>Target specific override and shim file</vt:lpstr>
      <vt:lpstr>Compiling C++ for MakeCode</vt:lpstr>
      <vt:lpstr>PowerPoint Presentation</vt:lpstr>
      <vt:lpstr>PowerPoint Presentation</vt:lpstr>
      <vt:lpstr>Extending with Static TypeScript</vt:lpstr>
      <vt:lpstr>MakeCode GitHub repos</vt:lpstr>
      <vt:lpstr>MakeCode GitHub Packages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Ball (MSR)</dc:creator>
  <cp:lastModifiedBy>Tom Ball (MSR)</cp:lastModifiedBy>
  <cp:revision>120</cp:revision>
  <dcterms:created xsi:type="dcterms:W3CDTF">2017-07-20T15:29:18Z</dcterms:created>
  <dcterms:modified xsi:type="dcterms:W3CDTF">2018-04-17T20:14:50Z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tball@microsoft.com</vt:lpwstr>
  </property>
  <property fmtid="{D5CDD505-2E9C-101B-9397-08002B2CF9AE}" pid="6" name="MSIP_Label_f42aa342-8706-4288-bd11-ebb85995028c_SetDate">
    <vt:lpwstr>2017-07-20T08:29:40.0510720-07:00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